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Caveat"/>
      <p:regular r:id="rId21"/>
      <p:bold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f4efd189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f4efd189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f4efd189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f4efd189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f4efd189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f4efd189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f4efd189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f4efd1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0342d9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0342d9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f4efd189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f4efd1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0342d9e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0342d9e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f4efd189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f4efd189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f4efd189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f4efd189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f4efd189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f4efd189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tonecroftsubdivisio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7966">
                <a:latin typeface="Caveat"/>
                <a:ea typeface="Caveat"/>
                <a:cs typeface="Caveat"/>
                <a:sym typeface="Caveat"/>
              </a:rPr>
              <a:t>Stonecroft Subdivision</a:t>
            </a:r>
            <a:r>
              <a:rPr lang="en"/>
              <a:t>	</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Meeting - 2021</a:t>
            </a:r>
            <a:endParaRPr/>
          </a:p>
          <a:p>
            <a:pPr indent="0" lvl="0" marL="0" rtl="0" algn="l">
              <a:spcBef>
                <a:spcPts val="0"/>
              </a:spcBef>
              <a:spcAft>
                <a:spcPts val="0"/>
              </a:spcAft>
              <a:buNone/>
            </a:pPr>
            <a:r>
              <a:rPr lang="en"/>
              <a:t>September 16th</a:t>
            </a:r>
            <a:endParaRPr/>
          </a:p>
        </p:txBody>
      </p:sp>
      <p:sp>
        <p:nvSpPr>
          <p:cNvPr id="66" name="Google Shape;66;p13"/>
          <p:cNvSpPr txBox="1"/>
          <p:nvPr/>
        </p:nvSpPr>
        <p:spPr>
          <a:xfrm>
            <a:off x="8433950" y="-406975"/>
            <a:ext cx="49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7" name="Google Shape;67;p13"/>
          <p:cNvSpPr txBox="1"/>
          <p:nvPr/>
        </p:nvSpPr>
        <p:spPr>
          <a:xfrm>
            <a:off x="5273375" y="3645475"/>
            <a:ext cx="33771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Board of Directors</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John Rhomberg (term ends 2021)</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Jason Valvero (term ends 2022)</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Becky Pogorzelski (term ends 2023)</a:t>
            </a:r>
            <a:endParaRPr>
              <a:solidFill>
                <a:schemeClr val="lt1"/>
              </a:solidFill>
              <a:latin typeface="Roboto"/>
              <a:ea typeface="Roboto"/>
              <a:cs typeface="Roboto"/>
              <a:sym typeface="Roboto"/>
            </a:endParaRPr>
          </a:p>
        </p:txBody>
      </p:sp>
      <p:sp>
        <p:nvSpPr>
          <p:cNvPr id="68" name="Google Shape;68;p13"/>
          <p:cNvSpPr txBox="1"/>
          <p:nvPr/>
        </p:nvSpPr>
        <p:spPr>
          <a:xfrm>
            <a:off x="242425" y="4424775"/>
            <a:ext cx="498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lt1"/>
                </a:solidFill>
                <a:latin typeface="Roboto"/>
                <a:ea typeface="Roboto"/>
                <a:cs typeface="Roboto"/>
                <a:sym typeface="Roboto"/>
                <a:hlinkClick r:id="rId3">
                  <a:extLst>
                    <a:ext uri="{A12FA001-AC4F-418D-AE19-62706E023703}">
                      <ahyp:hlinkClr val="tx"/>
                    </a:ext>
                  </a:extLst>
                </a:hlinkClick>
              </a:rPr>
              <a:t>www.stonecroftsubdivision.com</a:t>
            </a: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StonecroftSubdivision@gmail.com</a:t>
            </a:r>
            <a:endParaRPr>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Forum</a:t>
            </a:r>
            <a:endParaRPr/>
          </a:p>
        </p:txBody>
      </p:sp>
      <p:sp>
        <p:nvSpPr>
          <p:cNvPr id="130" name="Google Shape;130;p22"/>
          <p:cNvSpPr txBox="1"/>
          <p:nvPr/>
        </p:nvSpPr>
        <p:spPr>
          <a:xfrm>
            <a:off x="744675" y="1356900"/>
            <a:ext cx="7767300" cy="35094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SzPts val="1800"/>
              <a:buFont typeface="Roboto"/>
              <a:buChar char="➢"/>
            </a:pPr>
            <a:r>
              <a:rPr lang="en" sz="1800">
                <a:latin typeface="Roboto"/>
                <a:ea typeface="Roboto"/>
                <a:cs typeface="Roboto"/>
                <a:sym typeface="Roboto"/>
              </a:rPr>
              <a:t>Introduction of homeowners for anyone new to the neighborhood.</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Please raise your hand if you have a question.  If there is a question that can not be addressed during the meeting or requires additional discussion among the board, we reserve the right to take the question and get back to you with an answer at a later time.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Thank you!</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Meeting Adjourned</a:t>
            </a:r>
            <a:endParaRPr/>
          </a:p>
        </p:txBody>
      </p:sp>
      <p:sp>
        <p:nvSpPr>
          <p:cNvPr id="136" name="Google Shape;136;p23"/>
          <p:cNvSpPr txBox="1"/>
          <p:nvPr/>
        </p:nvSpPr>
        <p:spPr>
          <a:xfrm>
            <a:off x="311700" y="1540600"/>
            <a:ext cx="8520600" cy="1569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lang="en" sz="1800">
                <a:latin typeface="Roboto"/>
                <a:ea typeface="Roboto"/>
                <a:cs typeface="Roboto"/>
                <a:sym typeface="Roboto"/>
              </a:rPr>
              <a:t>Thank you for your interest in the neighborhood and for attending the meeting.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74" name="Google Shape;74;p14"/>
          <p:cNvSpPr txBox="1"/>
          <p:nvPr/>
        </p:nvSpPr>
        <p:spPr>
          <a:xfrm>
            <a:off x="744675" y="1356900"/>
            <a:ext cx="4987500" cy="37866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Call to Order</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Recap from last meeting</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Board Updates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Treasurer’s Report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Voting Update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Open Forum</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Adjourn Meeting</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Last Meeting</a:t>
            </a:r>
            <a:endParaRPr/>
          </a:p>
        </p:txBody>
      </p:sp>
      <p:sp>
        <p:nvSpPr>
          <p:cNvPr id="80" name="Google Shape;80;p15"/>
          <p:cNvSpPr txBox="1"/>
          <p:nvPr/>
        </p:nvSpPr>
        <p:spPr>
          <a:xfrm>
            <a:off x="744675" y="1356900"/>
            <a:ext cx="7767300" cy="35094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SzPts val="1800"/>
              <a:buFont typeface="Roboto"/>
              <a:buChar char="➢"/>
            </a:pPr>
            <a:r>
              <a:rPr lang="en" sz="1800">
                <a:latin typeface="Roboto"/>
                <a:ea typeface="Roboto"/>
                <a:cs typeface="Roboto"/>
                <a:sym typeface="Roboto"/>
              </a:rPr>
              <a:t>Last’s year meeting was held at Veteran’s Memorial Park.</a:t>
            </a:r>
            <a:endParaRPr sz="1800">
              <a:latin typeface="Roboto"/>
              <a:ea typeface="Roboto"/>
              <a:cs typeface="Roboto"/>
              <a:sym typeface="Roboto"/>
            </a:endParaRPr>
          </a:p>
          <a:p>
            <a:pPr indent="0" lvl="0" marL="457200" rtl="0" algn="l">
              <a:lnSpc>
                <a:spcPct val="100000"/>
              </a:lnSpc>
              <a:spcBef>
                <a:spcPts val="0"/>
              </a:spcBef>
              <a:spcAft>
                <a:spcPts val="0"/>
              </a:spcAft>
              <a:buNone/>
            </a:pPr>
            <a:r>
              <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a:latin typeface="Roboto"/>
                <a:ea typeface="Roboto"/>
                <a:cs typeface="Roboto"/>
                <a:sym typeface="Roboto"/>
              </a:rPr>
              <a:t>We had 10 homeowners represented at the meeting last year.</a:t>
            </a:r>
            <a:endParaRPr sz="1800">
              <a:latin typeface="Roboto"/>
              <a:ea typeface="Roboto"/>
              <a:cs typeface="Roboto"/>
              <a:sym typeface="Roboto"/>
            </a:endParaRPr>
          </a:p>
          <a:p>
            <a:pPr indent="0" lvl="0" marL="457200" rtl="0" algn="l">
              <a:lnSpc>
                <a:spcPct val="100000"/>
              </a:lnSpc>
              <a:spcBef>
                <a:spcPts val="0"/>
              </a:spcBef>
              <a:spcAft>
                <a:spcPts val="0"/>
              </a:spcAft>
              <a:buNone/>
            </a:pPr>
            <a:r>
              <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a:latin typeface="Roboto"/>
                <a:ea typeface="Roboto"/>
                <a:cs typeface="Roboto"/>
                <a:sym typeface="Roboto"/>
              </a:rPr>
              <a:t>Election -  Jason Valvero’s term was renewed for another 2 years and Becky Pogorzelski was elected for a three year term.</a:t>
            </a:r>
            <a:endParaRPr sz="1800">
              <a:latin typeface="Roboto"/>
              <a:ea typeface="Roboto"/>
              <a:cs typeface="Roboto"/>
              <a:sym typeface="Roboto"/>
            </a:endParaRPr>
          </a:p>
          <a:p>
            <a:pPr indent="-342900" lvl="3" marL="1828800" rtl="0" algn="l">
              <a:lnSpc>
                <a:spcPct val="100000"/>
              </a:lnSpc>
              <a:spcBef>
                <a:spcPts val="0"/>
              </a:spcBef>
              <a:spcAft>
                <a:spcPts val="0"/>
              </a:spcAft>
              <a:buSzPts val="1800"/>
              <a:buFont typeface="Roboto"/>
              <a:buChar char="●"/>
            </a:pPr>
            <a:r>
              <a:rPr lang="en" sz="1800">
                <a:latin typeface="Roboto"/>
                <a:ea typeface="Roboto"/>
                <a:cs typeface="Roboto"/>
                <a:sym typeface="Roboto"/>
              </a:rPr>
              <a:t>Jason’s term ends Sept 2022</a:t>
            </a:r>
            <a:endParaRPr sz="1800">
              <a:latin typeface="Roboto"/>
              <a:ea typeface="Roboto"/>
              <a:cs typeface="Roboto"/>
              <a:sym typeface="Roboto"/>
            </a:endParaRPr>
          </a:p>
          <a:p>
            <a:pPr indent="-342900" lvl="3" marL="1828800" rtl="0" algn="l">
              <a:lnSpc>
                <a:spcPct val="100000"/>
              </a:lnSpc>
              <a:spcBef>
                <a:spcPts val="0"/>
              </a:spcBef>
              <a:spcAft>
                <a:spcPts val="0"/>
              </a:spcAft>
              <a:buSzPts val="1800"/>
              <a:buFont typeface="Roboto"/>
              <a:buChar char="●"/>
            </a:pPr>
            <a:r>
              <a:rPr lang="en" sz="1800">
                <a:latin typeface="Roboto"/>
                <a:ea typeface="Roboto"/>
                <a:cs typeface="Roboto"/>
                <a:sym typeface="Roboto"/>
              </a:rPr>
              <a:t>Becky’s term ends Sept 2023</a:t>
            </a:r>
            <a:endParaRPr sz="1800">
              <a:latin typeface="Roboto"/>
              <a:ea typeface="Roboto"/>
              <a:cs typeface="Roboto"/>
              <a:sym typeface="Roboto"/>
            </a:endParaRPr>
          </a:p>
          <a:p>
            <a:pPr indent="-342900" lvl="3" marL="1828800" rtl="0" algn="l">
              <a:lnSpc>
                <a:spcPct val="100000"/>
              </a:lnSpc>
              <a:spcBef>
                <a:spcPts val="0"/>
              </a:spcBef>
              <a:spcAft>
                <a:spcPts val="0"/>
              </a:spcAft>
              <a:buSzPts val="1800"/>
              <a:buFont typeface="Roboto"/>
              <a:buChar char="●"/>
            </a:pPr>
            <a:r>
              <a:rPr lang="en" sz="1800">
                <a:latin typeface="Roboto"/>
                <a:ea typeface="Roboto"/>
                <a:cs typeface="Roboto"/>
                <a:sym typeface="Roboto"/>
              </a:rPr>
              <a:t>Newly elected term will end Sept 2024</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Join us on Facebook…...invite your neighbors!</a:t>
            </a:r>
            <a:endParaRPr/>
          </a:p>
        </p:txBody>
      </p:sp>
      <p:pic>
        <p:nvPicPr>
          <p:cNvPr id="86" name="Google Shape;86;p16"/>
          <p:cNvPicPr preferRelativeResize="0"/>
          <p:nvPr/>
        </p:nvPicPr>
        <p:blipFill>
          <a:blip r:embed="rId3">
            <a:alphaModFix/>
          </a:blip>
          <a:stretch>
            <a:fillRect/>
          </a:stretch>
        </p:blipFill>
        <p:spPr>
          <a:xfrm>
            <a:off x="996775" y="1401625"/>
            <a:ext cx="7150449" cy="3561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Board Updates</a:t>
            </a:r>
            <a:endParaRPr/>
          </a:p>
        </p:txBody>
      </p:sp>
      <p:sp>
        <p:nvSpPr>
          <p:cNvPr id="92" name="Google Shape;92;p17"/>
          <p:cNvSpPr txBox="1"/>
          <p:nvPr/>
        </p:nvSpPr>
        <p:spPr>
          <a:xfrm>
            <a:off x="753325" y="1242925"/>
            <a:ext cx="7767300" cy="44793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SzPts val="1400"/>
              <a:buFont typeface="Roboto"/>
              <a:buChar char="➢"/>
            </a:pPr>
            <a:r>
              <a:rPr lang="en">
                <a:latin typeface="Roboto"/>
                <a:ea typeface="Roboto"/>
                <a:cs typeface="Roboto"/>
                <a:sym typeface="Roboto"/>
              </a:rPr>
              <a:t>2021 projected expenses to be less than dues collected.  We still have a few projects that would like to get completed prior to year end.</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a:latin typeface="Roboto"/>
                <a:ea typeface="Roboto"/>
                <a:cs typeface="Roboto"/>
                <a:sym typeface="Roboto"/>
              </a:rPr>
              <a:t>Guard House - infested with termites and will need to have treated to remove infestation.   Will be removing drywall and spraying the interior.   In addition, will need to replace trim around door and do some painting.  </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a:latin typeface="Roboto"/>
                <a:ea typeface="Roboto"/>
                <a:cs typeface="Roboto"/>
                <a:sym typeface="Roboto"/>
              </a:rPr>
              <a:t>Monument -  Need to trim back the crabapple trees and the center island trees as they are getting too large for the area.  </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a:latin typeface="Roboto"/>
                <a:ea typeface="Roboto"/>
                <a:cs typeface="Roboto"/>
                <a:sym typeface="Roboto"/>
              </a:rPr>
              <a:t>Common Ground - Have several stumps that need to be removed and trees replaced.   Would like to plant pine trees along Kisker road where there is no fence.</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a:p>
            <a:pPr indent="-317500" lvl="0" marL="457200" rtl="0" algn="l">
              <a:lnSpc>
                <a:spcPct val="100000"/>
              </a:lnSpc>
              <a:spcBef>
                <a:spcPts val="0"/>
              </a:spcBef>
              <a:spcAft>
                <a:spcPts val="0"/>
              </a:spcAft>
              <a:buSzPts val="1400"/>
              <a:buFont typeface="Roboto"/>
              <a:buChar char="➢"/>
            </a:pPr>
            <a:r>
              <a:rPr lang="en">
                <a:latin typeface="Roboto"/>
                <a:ea typeface="Roboto"/>
                <a:cs typeface="Roboto"/>
                <a:sym typeface="Roboto"/>
              </a:rPr>
              <a:t>Instances of trailers parked in driveways for extended periods of time.  We are in the process of sending notices and will move to fines if not addressed.</a:t>
            </a:r>
            <a:endParaRPr>
              <a:latin typeface="Roboto"/>
              <a:ea typeface="Roboto"/>
              <a:cs typeface="Roboto"/>
              <a:sym typeface="Roboto"/>
            </a:endParaRPr>
          </a:p>
          <a:p>
            <a:pPr indent="0" lvl="0" marL="0" rtl="0" algn="l">
              <a:lnSpc>
                <a:spcPct val="100000"/>
              </a:lnSpc>
              <a:spcBef>
                <a:spcPts val="0"/>
              </a:spcBef>
              <a:spcAft>
                <a:spcPts val="0"/>
              </a:spcAft>
              <a:buNone/>
            </a:pPr>
            <a:r>
              <a:t/>
            </a:r>
            <a:endParaRPr sz="15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a:latin typeface="Roboto"/>
                <a:ea typeface="Roboto"/>
                <a:cs typeface="Roboto"/>
                <a:sym typeface="Roboto"/>
              </a:rPr>
              <a:t>Stonecroft Garage Sale - October 2nd</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Dues</a:t>
            </a:r>
            <a:endParaRPr/>
          </a:p>
        </p:txBody>
      </p:sp>
      <p:sp>
        <p:nvSpPr>
          <p:cNvPr id="98" name="Google Shape;98;p18"/>
          <p:cNvSpPr txBox="1"/>
          <p:nvPr/>
        </p:nvSpPr>
        <p:spPr>
          <a:xfrm>
            <a:off x="162475" y="1497875"/>
            <a:ext cx="4112100" cy="3124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No increase in dues for 2022.  We will maintain the current rate of $310.</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2022 Budget: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Annual</a:t>
            </a:r>
            <a:r>
              <a:rPr lang="en">
                <a:latin typeface="Roboto"/>
                <a:ea typeface="Roboto"/>
                <a:cs typeface="Roboto"/>
                <a:sym typeface="Roboto"/>
              </a:rPr>
              <a:t> Assessments $45,260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Lawn - $20K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Mgmt Fees - $6K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Electricity/Water - $6K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Insurance - $3K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Tree Care/Landscaping - $5K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Other - $2K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Contingency - $3,260</a:t>
            </a:r>
            <a:endParaRPr>
              <a:latin typeface="Roboto"/>
              <a:ea typeface="Roboto"/>
              <a:cs typeface="Roboto"/>
              <a:sym typeface="Roboto"/>
            </a:endParaRPr>
          </a:p>
          <a:p>
            <a:pPr indent="0" lvl="0" marL="457200" rtl="0" algn="l">
              <a:spcBef>
                <a:spcPts val="0"/>
              </a:spcBef>
              <a:spcAft>
                <a:spcPts val="0"/>
              </a:spcAft>
              <a:buNone/>
            </a:pPr>
            <a:r>
              <a:t/>
            </a:r>
            <a:endParaRPr sz="900">
              <a:latin typeface="Roboto"/>
              <a:ea typeface="Roboto"/>
              <a:cs typeface="Roboto"/>
              <a:sym typeface="Roboto"/>
            </a:endParaRPr>
          </a:p>
        </p:txBody>
      </p:sp>
      <p:pic>
        <p:nvPicPr>
          <p:cNvPr id="99" name="Google Shape;99;p18" title="HOA Dues and Adjusted for Inflation"/>
          <p:cNvPicPr preferRelativeResize="0"/>
          <p:nvPr/>
        </p:nvPicPr>
        <p:blipFill>
          <a:blip r:embed="rId3">
            <a:alphaModFix/>
          </a:blip>
          <a:stretch>
            <a:fillRect/>
          </a:stretch>
        </p:blipFill>
        <p:spPr>
          <a:xfrm>
            <a:off x="4572000" y="1370700"/>
            <a:ext cx="4373375" cy="2967401"/>
          </a:xfrm>
          <a:prstGeom prst="rect">
            <a:avLst/>
          </a:prstGeom>
          <a:noFill/>
          <a:ln>
            <a:noFill/>
          </a:ln>
        </p:spPr>
      </p:pic>
      <p:sp>
        <p:nvSpPr>
          <p:cNvPr id="100" name="Google Shape;100;p18"/>
          <p:cNvSpPr txBox="1"/>
          <p:nvPr/>
        </p:nvSpPr>
        <p:spPr>
          <a:xfrm>
            <a:off x="4495800" y="4328400"/>
            <a:ext cx="4430700" cy="7389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If dues were adjusted for inflation since 2005, current dues would be $287</a:t>
            </a:r>
            <a:endParaRPr sz="900">
              <a:solidFill>
                <a:srgbClr val="FF0000"/>
              </a:solidFill>
              <a:latin typeface="Roboto"/>
              <a:ea typeface="Roboto"/>
              <a:cs typeface="Roboto"/>
              <a:sym typeface="Roboto"/>
            </a:endParaRPr>
          </a:p>
          <a:p>
            <a:pPr indent="0" lvl="0" marL="0" rtl="0" algn="l">
              <a:spcBef>
                <a:spcPts val="0"/>
              </a:spcBef>
              <a:spcAft>
                <a:spcPts val="0"/>
              </a:spcAft>
              <a:buNone/>
            </a:pPr>
            <a:r>
              <a:t/>
            </a:r>
            <a:endParaRPr sz="900">
              <a:solidFill>
                <a:srgbClr val="FF0000"/>
              </a:solidFill>
              <a:latin typeface="Roboto"/>
              <a:ea typeface="Roboto"/>
              <a:cs typeface="Roboto"/>
              <a:sym typeface="Roboto"/>
            </a:endParaRPr>
          </a:p>
          <a:p>
            <a:pPr indent="-285750" lvl="0" marL="45720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If dues were increased 5% each year over base as allowed in the by laws, current dues would be $344</a:t>
            </a:r>
            <a:endParaRPr>
              <a:solidFill>
                <a:srgbClr val="FF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Treasurer’s Update</a:t>
            </a:r>
            <a:endParaRPr/>
          </a:p>
        </p:txBody>
      </p:sp>
      <p:sp>
        <p:nvSpPr>
          <p:cNvPr id="106" name="Google Shape;106;p19"/>
          <p:cNvSpPr txBox="1"/>
          <p:nvPr/>
        </p:nvSpPr>
        <p:spPr>
          <a:xfrm>
            <a:off x="688375" y="1235875"/>
            <a:ext cx="7767300" cy="27705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Balance Sheet currently has $64K in Union Bank and Iberia Bank</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Sept - Dec outstanding expenses are expected to be around $10K - $12K.</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Expected Year End cash balance of $52K compared to last year of $49K</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2021 Dues were $43.8K and we are forecasting expenses of $42K.  We still have 3 homeowners that owe dues partially offset by $800 in closing fees collected.</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Will have </a:t>
            </a:r>
            <a:r>
              <a:rPr lang="en" sz="1200">
                <a:latin typeface="Roboto"/>
                <a:ea typeface="Roboto"/>
                <a:cs typeface="Roboto"/>
                <a:sym typeface="Roboto"/>
              </a:rPr>
              <a:t>additional</a:t>
            </a:r>
            <a:r>
              <a:rPr lang="en" sz="1200">
                <a:latin typeface="Roboto"/>
                <a:ea typeface="Roboto"/>
                <a:cs typeface="Roboto"/>
                <a:sym typeface="Roboto"/>
              </a:rPr>
              <a:t> expenses for termite control and work at guard house.</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p:txBody>
      </p:sp>
      <p:pic>
        <p:nvPicPr>
          <p:cNvPr id="107" name="Google Shape;107;p19"/>
          <p:cNvPicPr preferRelativeResize="0"/>
          <p:nvPr/>
        </p:nvPicPr>
        <p:blipFill>
          <a:blip r:embed="rId3">
            <a:alphaModFix/>
          </a:blip>
          <a:stretch>
            <a:fillRect/>
          </a:stretch>
        </p:blipFill>
        <p:spPr>
          <a:xfrm>
            <a:off x="565225" y="3193125"/>
            <a:ext cx="4173499" cy="1915050"/>
          </a:xfrm>
          <a:prstGeom prst="rect">
            <a:avLst/>
          </a:prstGeom>
          <a:noFill/>
          <a:ln>
            <a:noFill/>
          </a:ln>
        </p:spPr>
      </p:pic>
      <p:pic>
        <p:nvPicPr>
          <p:cNvPr id="108" name="Google Shape;108;p19"/>
          <p:cNvPicPr preferRelativeResize="0"/>
          <p:nvPr/>
        </p:nvPicPr>
        <p:blipFill>
          <a:blip r:embed="rId4">
            <a:alphaModFix/>
          </a:blip>
          <a:stretch>
            <a:fillRect/>
          </a:stretch>
        </p:blipFill>
        <p:spPr>
          <a:xfrm>
            <a:off x="5123225" y="3384250"/>
            <a:ext cx="3780550" cy="1759250"/>
          </a:xfrm>
          <a:prstGeom prst="rect">
            <a:avLst/>
          </a:prstGeom>
          <a:noFill/>
          <a:ln>
            <a:noFill/>
          </a:ln>
        </p:spPr>
      </p:pic>
      <p:sp>
        <p:nvSpPr>
          <p:cNvPr id="109" name="Google Shape;109;p19"/>
          <p:cNvSpPr/>
          <p:nvPr/>
        </p:nvSpPr>
        <p:spPr>
          <a:xfrm>
            <a:off x="1738050" y="367392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10" name="Google Shape;110;p19"/>
          <p:cNvSpPr/>
          <p:nvPr/>
        </p:nvSpPr>
        <p:spPr>
          <a:xfrm>
            <a:off x="6115475" y="386472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4760325" y="1360075"/>
            <a:ext cx="4298076" cy="3585601"/>
          </a:xfrm>
          <a:prstGeom prst="rect">
            <a:avLst/>
          </a:prstGeom>
          <a:noFill/>
          <a:ln>
            <a:noFill/>
          </a:ln>
        </p:spPr>
      </p:pic>
      <p:sp>
        <p:nvSpPr>
          <p:cNvPr id="116" name="Google Shape;116;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Stonecroft Fence</a:t>
            </a:r>
            <a:endParaRPr/>
          </a:p>
        </p:txBody>
      </p:sp>
      <p:sp>
        <p:nvSpPr>
          <p:cNvPr id="117" name="Google Shape;117;p20"/>
          <p:cNvSpPr txBox="1"/>
          <p:nvPr/>
        </p:nvSpPr>
        <p:spPr>
          <a:xfrm>
            <a:off x="215000" y="1391325"/>
            <a:ext cx="4469400" cy="40635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Annual cost of insurance for the Stonecroft Fence is $306/yr.</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There was no money spent on maintenance this year.   Last year we incurred approximately $500 due to several issues related to vandalism and the lattice breaking in areas.</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Cost for each homeowner is approximately $5/yr.</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We are committed to maintaining the fence to protect the neighborhood and keeping the appearance of the neighborhood looking nice.</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There are no plans to replace it any time soon, however, we do have a few sections that are in need of replacement cross bars or lower sections.</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p:txBody>
      </p:sp>
      <p:sp>
        <p:nvSpPr>
          <p:cNvPr id="118" name="Google Shape;118;p20"/>
          <p:cNvSpPr/>
          <p:nvPr/>
        </p:nvSpPr>
        <p:spPr>
          <a:xfrm>
            <a:off x="8455675" y="2183175"/>
            <a:ext cx="510300" cy="2826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Voting</a:t>
            </a:r>
            <a:endParaRPr/>
          </a:p>
        </p:txBody>
      </p:sp>
      <p:sp>
        <p:nvSpPr>
          <p:cNvPr id="124" name="Google Shape;124;p21"/>
          <p:cNvSpPr txBox="1"/>
          <p:nvPr/>
        </p:nvSpPr>
        <p:spPr>
          <a:xfrm>
            <a:off x="688375" y="1307450"/>
            <a:ext cx="7767300" cy="36633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900">
                <a:solidFill>
                  <a:srgbClr val="8D2424"/>
                </a:solidFill>
              </a:rPr>
              <a:t>Information about the Candidates:</a:t>
            </a:r>
            <a:endParaRPr b="1" sz="900">
              <a:solidFill>
                <a:srgbClr val="8D2424"/>
              </a:solidFill>
            </a:endParaRPr>
          </a:p>
          <a:p>
            <a:pPr indent="0" lvl="0" marL="457200" rtl="0" algn="l">
              <a:lnSpc>
                <a:spcPct val="100000"/>
              </a:lnSpc>
              <a:spcBef>
                <a:spcPts val="0"/>
              </a:spcBef>
              <a:spcAft>
                <a:spcPts val="0"/>
              </a:spcAft>
              <a:buNone/>
            </a:pPr>
            <a:r>
              <a:t/>
            </a:r>
            <a:endParaRPr b="1" sz="900">
              <a:solidFill>
                <a:schemeClr val="dk2"/>
              </a:solidFill>
            </a:endParaRPr>
          </a:p>
          <a:p>
            <a:pPr indent="0" lvl="0" marL="457200" rtl="0" algn="l">
              <a:lnSpc>
                <a:spcPct val="100000"/>
              </a:lnSpc>
              <a:spcBef>
                <a:spcPts val="0"/>
              </a:spcBef>
              <a:spcAft>
                <a:spcPts val="0"/>
              </a:spcAft>
              <a:buNone/>
            </a:pPr>
            <a:r>
              <a:rPr b="1" lang="en" sz="900">
                <a:solidFill>
                  <a:schemeClr val="dk2"/>
                </a:solidFill>
              </a:rPr>
              <a:t>Pam Erickson:</a:t>
            </a:r>
            <a:br>
              <a:rPr b="1" lang="en" sz="900">
                <a:solidFill>
                  <a:schemeClr val="dk2"/>
                </a:solidFill>
              </a:rPr>
            </a:br>
            <a:r>
              <a:rPr lang="en" sz="900">
                <a:solidFill>
                  <a:srgbClr val="26282A"/>
                </a:solidFill>
              </a:rPr>
              <a:t>I have been a resident for 16 years, recently retired and now that I have the time, want to give back to my community and help Stonecroft stay the great area to live in, as it has been for all these years.  I believe in transparency and will work hard to be available to every homeowner to answer questions and help with any issues they may have. </a:t>
            </a:r>
            <a:br>
              <a:rPr lang="en" sz="900">
                <a:solidFill>
                  <a:srgbClr val="26282A"/>
                </a:solidFill>
              </a:rPr>
            </a:br>
            <a:br>
              <a:rPr lang="en" sz="900">
                <a:solidFill>
                  <a:srgbClr val="26282A"/>
                </a:solidFill>
              </a:rPr>
            </a:br>
            <a:r>
              <a:rPr lang="en" sz="900">
                <a:solidFill>
                  <a:srgbClr val="26282A"/>
                </a:solidFill>
              </a:rPr>
              <a:t> As we are seeing more new homeowners moving into our subdivision, I would like to form a welcoming committee, to give them information about our homeowner's association and to make sure they have a copy of our subdivision indentures, answer any questions they may have, and invite them to follow us on facebook or look us up on our website.</a:t>
            </a:r>
            <a:br>
              <a:rPr lang="en" sz="900">
                <a:solidFill>
                  <a:srgbClr val="26282A"/>
                </a:solidFill>
              </a:rPr>
            </a:br>
            <a:br>
              <a:rPr lang="en" sz="900">
                <a:solidFill>
                  <a:srgbClr val="26282A"/>
                </a:solidFill>
              </a:rPr>
            </a:br>
            <a:r>
              <a:rPr lang="en" sz="900">
                <a:solidFill>
                  <a:srgbClr val="26282A"/>
                </a:solidFill>
              </a:rPr>
              <a:t>My work background was in business management and accounting.</a:t>
            </a:r>
            <a:br>
              <a:rPr lang="en" sz="900">
                <a:solidFill>
                  <a:srgbClr val="26282A"/>
                </a:solidFill>
              </a:rPr>
            </a:br>
            <a:br>
              <a:rPr lang="en" sz="900">
                <a:solidFill>
                  <a:srgbClr val="26282A"/>
                </a:solidFill>
              </a:rPr>
            </a:br>
            <a:r>
              <a:rPr b="1" lang="en" sz="900">
                <a:solidFill>
                  <a:schemeClr val="dk2"/>
                </a:solidFill>
              </a:rPr>
              <a:t>John Rhomberg:</a:t>
            </a:r>
            <a:br>
              <a:rPr b="1" lang="en" sz="900">
                <a:solidFill>
                  <a:schemeClr val="dk2"/>
                </a:solidFill>
              </a:rPr>
            </a:br>
            <a:r>
              <a:rPr lang="en" sz="900">
                <a:solidFill>
                  <a:schemeClr val="dk2"/>
                </a:solidFill>
              </a:rPr>
              <a:t>I've been a resident of Stonecroft since 2018 and a board member since that time.   My wife and I always wanted to live in Stonecroft and waited for the right time to move.   There are so many great things about the neighborhood that made this a great fit for our family.   We have 2 boys, one in High School and the other attending Missouri S&amp;T.  I'm a licensed CPA and currently serve as VP of Finance.</a:t>
            </a:r>
            <a:br>
              <a:rPr lang="en" sz="900">
                <a:solidFill>
                  <a:schemeClr val="dk2"/>
                </a:solidFill>
              </a:rPr>
            </a:br>
            <a:br>
              <a:rPr lang="en" sz="900">
                <a:solidFill>
                  <a:schemeClr val="dk2"/>
                </a:solidFill>
              </a:rPr>
            </a:br>
            <a:r>
              <a:rPr lang="en" sz="900">
                <a:solidFill>
                  <a:schemeClr val="dk2"/>
                </a:solidFill>
              </a:rPr>
              <a:t>I take pride in ensuring that neighborhood is taken care of and can be seen out regularly pulling weeds, cutting grass in the retention basin or trimming trees that have fallen or gotten too big.   If I'm not doing that, we are out walking the dog visiting with the neighbors and keeping an eye on things.   Over the last several years, we've started the Facebook site, streamlined the website and worked with the vendors to cut cost where possible.   I would like the opportunity to serve another 3 years to see what more we can accomplish.</a:t>
            </a:r>
            <a:endParaRPr sz="900">
              <a:solidFill>
                <a:schemeClr val="dk2"/>
              </a:solidFill>
            </a:endParaRPr>
          </a:p>
          <a:p>
            <a:pPr indent="0" lvl="0" marL="457200" rtl="0" algn="l">
              <a:lnSpc>
                <a:spcPct val="100000"/>
              </a:lnSpc>
              <a:spcBef>
                <a:spcPts val="0"/>
              </a:spcBef>
              <a:spcAft>
                <a:spcPts val="0"/>
              </a:spcAft>
              <a:buNone/>
            </a:pPr>
            <a:r>
              <a:t/>
            </a:r>
            <a:endParaRPr sz="900">
              <a:solidFill>
                <a:schemeClr val="dk2"/>
              </a:solidFill>
            </a:endParaRPr>
          </a:p>
          <a:p>
            <a:pPr indent="0" lvl="0" marL="457200" rtl="0" algn="l">
              <a:lnSpc>
                <a:spcPct val="100000"/>
              </a:lnSpc>
              <a:spcBef>
                <a:spcPts val="0"/>
              </a:spcBef>
              <a:spcAft>
                <a:spcPts val="0"/>
              </a:spcAft>
              <a:buNone/>
            </a:pPr>
            <a:r>
              <a:t/>
            </a:r>
            <a:endParaRPr sz="900">
              <a:solidFill>
                <a:schemeClr val="dk2"/>
              </a:solidFill>
            </a:endParaRPr>
          </a:p>
          <a:p>
            <a:pPr indent="0" lvl="0" marL="457200" rtl="0" algn="l">
              <a:lnSpc>
                <a:spcPct val="100000"/>
              </a:lnSpc>
              <a:spcBef>
                <a:spcPts val="0"/>
              </a:spcBef>
              <a:spcAft>
                <a:spcPts val="0"/>
              </a:spcAft>
              <a:buNone/>
            </a:pPr>
            <a:r>
              <a:rPr b="1" lang="en" sz="1000">
                <a:solidFill>
                  <a:srgbClr val="FF0000"/>
                </a:solidFill>
              </a:rPr>
              <a:t>If you have not voted and would like to vote now, please do so via ballots provided.</a:t>
            </a:r>
            <a:endParaRPr sz="1800">
              <a:solidFill>
                <a:srgbClr val="FF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