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Caveat"/>
      <p:regular r:id="rId21"/>
      <p:bold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Caveat-bold.fntdata"/><Relationship Id="rId21" Type="http://schemas.openxmlformats.org/officeDocument/2006/relationships/font" Target="fonts/Caveat-regular.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f4efd189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f4efd189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f4efd1898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f4efd1898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f4efd1898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f4efd189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155cf257e8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155cf257e8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ef4efd189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ef4efd189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f0342d9e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f0342d9e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ef4efd189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ef4efd189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f4efd1898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f4efd1898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f0342d9ed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f0342d9ed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ef4efd1898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ef4efd1898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stonecroftsubdivision.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stcharles.sentrymgt.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sz="7966">
                <a:latin typeface="Caveat"/>
                <a:ea typeface="Caveat"/>
                <a:cs typeface="Caveat"/>
                <a:sym typeface="Caveat"/>
              </a:rPr>
              <a:t>Stonecroft Subdivision</a:t>
            </a:r>
            <a:r>
              <a:rPr lang="en"/>
              <a:t>	</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HOA Meeting - 2022</a:t>
            </a:r>
            <a:endParaRPr/>
          </a:p>
          <a:p>
            <a:pPr indent="0" lvl="0" marL="0" rtl="0" algn="l">
              <a:spcBef>
                <a:spcPts val="0"/>
              </a:spcBef>
              <a:spcAft>
                <a:spcPts val="0"/>
              </a:spcAft>
              <a:buNone/>
            </a:pPr>
            <a:r>
              <a:rPr lang="en"/>
              <a:t>September 22nd</a:t>
            </a:r>
            <a:endParaRPr/>
          </a:p>
        </p:txBody>
      </p:sp>
      <p:sp>
        <p:nvSpPr>
          <p:cNvPr id="66" name="Google Shape;66;p13"/>
          <p:cNvSpPr txBox="1"/>
          <p:nvPr/>
        </p:nvSpPr>
        <p:spPr>
          <a:xfrm>
            <a:off x="8433950" y="-406975"/>
            <a:ext cx="498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67" name="Google Shape;67;p13"/>
          <p:cNvSpPr txBox="1"/>
          <p:nvPr/>
        </p:nvSpPr>
        <p:spPr>
          <a:xfrm>
            <a:off x="5273375" y="3645475"/>
            <a:ext cx="3377100" cy="10467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Roboto"/>
                <a:ea typeface="Roboto"/>
                <a:cs typeface="Roboto"/>
                <a:sym typeface="Roboto"/>
              </a:rPr>
              <a:t>Board of Directors</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John Rhomberg (term ends 2024)</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Becky Pogorzelski (term ends 2023)</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Jason Valvero (term ends 2022)</a:t>
            </a:r>
            <a:endParaRPr>
              <a:solidFill>
                <a:schemeClr val="lt1"/>
              </a:solidFill>
              <a:latin typeface="Roboto"/>
              <a:ea typeface="Roboto"/>
              <a:cs typeface="Roboto"/>
              <a:sym typeface="Roboto"/>
            </a:endParaRPr>
          </a:p>
        </p:txBody>
      </p:sp>
      <p:sp>
        <p:nvSpPr>
          <p:cNvPr id="68" name="Google Shape;68;p13"/>
          <p:cNvSpPr txBox="1"/>
          <p:nvPr/>
        </p:nvSpPr>
        <p:spPr>
          <a:xfrm>
            <a:off x="242425" y="4424775"/>
            <a:ext cx="4987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lt1"/>
                </a:solidFill>
                <a:latin typeface="Roboto"/>
                <a:ea typeface="Roboto"/>
                <a:cs typeface="Roboto"/>
                <a:sym typeface="Roboto"/>
                <a:hlinkClick r:id="rId3">
                  <a:extLst>
                    <a:ext uri="{A12FA001-AC4F-418D-AE19-62706E023703}">
                      <ahyp:hlinkClr val="tx"/>
                    </a:ext>
                  </a:extLst>
                </a:hlinkClick>
              </a:rPr>
              <a:t>www.stonecroftsubdivision.com</a:t>
            </a: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indent="0" lvl="0" marL="0" rtl="0" algn="l">
              <a:spcBef>
                <a:spcPts val="0"/>
              </a:spcBef>
              <a:spcAft>
                <a:spcPts val="0"/>
              </a:spcAft>
              <a:buNone/>
            </a:pPr>
            <a:r>
              <a:rPr lang="en">
                <a:solidFill>
                  <a:schemeClr val="lt1"/>
                </a:solidFill>
                <a:latin typeface="Roboto"/>
                <a:ea typeface="Roboto"/>
                <a:cs typeface="Roboto"/>
                <a:sym typeface="Roboto"/>
              </a:rPr>
              <a:t>StonecroftSubdivision@gmail.com</a:t>
            </a:r>
            <a:endParaRPr>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Open Forum</a:t>
            </a:r>
            <a:endParaRPr/>
          </a:p>
        </p:txBody>
      </p:sp>
      <p:sp>
        <p:nvSpPr>
          <p:cNvPr id="132" name="Google Shape;132;p22"/>
          <p:cNvSpPr txBox="1"/>
          <p:nvPr/>
        </p:nvSpPr>
        <p:spPr>
          <a:xfrm>
            <a:off x="744675" y="1356900"/>
            <a:ext cx="7767300" cy="3509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rPr lang="en" sz="1800">
                <a:latin typeface="Roboto"/>
                <a:ea typeface="Roboto"/>
                <a:cs typeface="Roboto"/>
                <a:sym typeface="Roboto"/>
              </a:rPr>
              <a:t>Please raise your hand if you have a question.  If there is a question that can not be addressed during the meeting or requires additional discussion among the board, we reserve the right to take the question and get back to you with an answer at a later time.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rPr lang="en" sz="1800">
                <a:latin typeface="Roboto"/>
                <a:ea typeface="Roboto"/>
                <a:cs typeface="Roboto"/>
                <a:sym typeface="Roboto"/>
              </a:rPr>
              <a:t>Thank you!</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Meeting Adjourned</a:t>
            </a:r>
            <a:endParaRPr/>
          </a:p>
        </p:txBody>
      </p:sp>
      <p:sp>
        <p:nvSpPr>
          <p:cNvPr id="138" name="Google Shape;138;p23"/>
          <p:cNvSpPr txBox="1"/>
          <p:nvPr/>
        </p:nvSpPr>
        <p:spPr>
          <a:xfrm>
            <a:off x="311700" y="1540600"/>
            <a:ext cx="8520600" cy="15699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lang="en" sz="1800">
                <a:latin typeface="Roboto"/>
                <a:ea typeface="Roboto"/>
                <a:cs typeface="Roboto"/>
                <a:sym typeface="Roboto"/>
              </a:rPr>
              <a:t>Thank you for your interest in the neighborhood and for attending the meeting.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100000"/>
              </a:lnSpc>
              <a:spcBef>
                <a:spcPts val="0"/>
              </a:spcBef>
              <a:spcAft>
                <a:spcPts val="0"/>
              </a:spcAft>
              <a:buNone/>
            </a:pPr>
            <a:r>
              <a:t/>
            </a:r>
            <a:endParaRPr sz="18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Agenda</a:t>
            </a:r>
            <a:endParaRPr/>
          </a:p>
        </p:txBody>
      </p:sp>
      <p:sp>
        <p:nvSpPr>
          <p:cNvPr id="74" name="Google Shape;74;p14"/>
          <p:cNvSpPr txBox="1"/>
          <p:nvPr/>
        </p:nvSpPr>
        <p:spPr>
          <a:xfrm>
            <a:off x="744675" y="1356900"/>
            <a:ext cx="4987500" cy="37866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Call to Order / Introductions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Recap from last meeting</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Board Updates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Treasurer’s Report</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Voting Update</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Open Forum</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AutoNum type="arabicPeriod"/>
            </a:pPr>
            <a:r>
              <a:rPr lang="en" sz="1800">
                <a:latin typeface="Roboto"/>
                <a:ea typeface="Roboto"/>
                <a:cs typeface="Roboto"/>
                <a:sym typeface="Roboto"/>
              </a:rPr>
              <a:t>Adjourn Meeting</a:t>
            </a:r>
            <a:endParaRPr sz="18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Introductions</a:t>
            </a:r>
            <a:endParaRPr/>
          </a:p>
        </p:txBody>
      </p:sp>
      <p:sp>
        <p:nvSpPr>
          <p:cNvPr id="80" name="Google Shape;80;p15"/>
          <p:cNvSpPr txBox="1"/>
          <p:nvPr/>
        </p:nvSpPr>
        <p:spPr>
          <a:xfrm>
            <a:off x="3951900" y="765500"/>
            <a:ext cx="4987500" cy="3232500"/>
          </a:xfrm>
          <a:prstGeom prst="rect">
            <a:avLst/>
          </a:prstGeom>
          <a:noFill/>
          <a:ln>
            <a:noFill/>
          </a:ln>
        </p:spPr>
        <p:txBody>
          <a:bodyPr anchorCtr="0" anchor="t" bIns="91425" lIns="91425" spcFirstLastPara="1" rIns="91425" wrap="square" tIns="91425">
            <a:spAutoFit/>
          </a:bodyPr>
          <a:lstStyle/>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Name</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Address</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How long have you lived in Stonecroft?</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How many kids / dogs do you have?</a:t>
            </a:r>
            <a:endParaRPr sz="1800">
              <a:latin typeface="Roboto"/>
              <a:ea typeface="Roboto"/>
              <a:cs typeface="Roboto"/>
              <a:sym typeface="Roboto"/>
            </a:endParaRPr>
          </a:p>
          <a:p>
            <a:pPr indent="-342900" lvl="0" marL="457200" rtl="0" algn="l">
              <a:lnSpc>
                <a:spcPct val="200000"/>
              </a:lnSpc>
              <a:spcBef>
                <a:spcPts val="0"/>
              </a:spcBef>
              <a:spcAft>
                <a:spcPts val="0"/>
              </a:spcAft>
              <a:buSzPts val="1800"/>
              <a:buFont typeface="Roboto"/>
              <a:buChar char="●"/>
            </a:pPr>
            <a:r>
              <a:rPr lang="en" sz="1800">
                <a:latin typeface="Roboto"/>
                <a:ea typeface="Roboto"/>
                <a:cs typeface="Roboto"/>
                <a:sym typeface="Roboto"/>
              </a:rPr>
              <a:t>What do you like best or least about the neighborhood?</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Last Meeting</a:t>
            </a:r>
            <a:endParaRPr/>
          </a:p>
        </p:txBody>
      </p:sp>
      <p:sp>
        <p:nvSpPr>
          <p:cNvPr id="86" name="Google Shape;86;p16"/>
          <p:cNvSpPr txBox="1"/>
          <p:nvPr/>
        </p:nvSpPr>
        <p:spPr>
          <a:xfrm>
            <a:off x="756050" y="1280100"/>
            <a:ext cx="7767300" cy="3863400"/>
          </a:xfrm>
          <a:prstGeom prst="rect">
            <a:avLst/>
          </a:prstGeom>
          <a:noFill/>
          <a:ln>
            <a:noFill/>
          </a:ln>
        </p:spPr>
        <p:txBody>
          <a:bodyPr anchorCtr="0" anchor="t" bIns="91425" lIns="91425" spcFirstLastPara="1" rIns="91425" wrap="square" tIns="91425">
            <a:spAutoFit/>
          </a:bodyPr>
          <a:lstStyle/>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Last’s year meeting was held at Kisker Library</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We had 12 homeowners represented at the meeting last year.</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Election -  John Rhomberg was re-elected to another term of 3 years</a:t>
            </a:r>
            <a:endParaRPr sz="1300">
              <a:latin typeface="Roboto"/>
              <a:ea typeface="Roboto"/>
              <a:cs typeface="Roboto"/>
              <a:sym typeface="Roboto"/>
            </a:endParaRPr>
          </a:p>
          <a:p>
            <a:pPr indent="-311150" lvl="3" marL="1828800" rtl="0" algn="l">
              <a:lnSpc>
                <a:spcPct val="100000"/>
              </a:lnSpc>
              <a:spcBef>
                <a:spcPts val="0"/>
              </a:spcBef>
              <a:spcAft>
                <a:spcPts val="0"/>
              </a:spcAft>
              <a:buSzPts val="1300"/>
              <a:buFont typeface="Roboto"/>
              <a:buChar char="●"/>
            </a:pPr>
            <a:r>
              <a:rPr lang="en" sz="1300">
                <a:latin typeface="Roboto"/>
                <a:ea typeface="Roboto"/>
                <a:cs typeface="Roboto"/>
                <a:sym typeface="Roboto"/>
              </a:rPr>
              <a:t>Jason’s term end 2022</a:t>
            </a:r>
            <a:endParaRPr sz="1300">
              <a:latin typeface="Roboto"/>
              <a:ea typeface="Roboto"/>
              <a:cs typeface="Roboto"/>
              <a:sym typeface="Roboto"/>
            </a:endParaRPr>
          </a:p>
          <a:p>
            <a:pPr indent="-311150" lvl="3" marL="1828800" rtl="0" algn="l">
              <a:lnSpc>
                <a:spcPct val="100000"/>
              </a:lnSpc>
              <a:spcBef>
                <a:spcPts val="0"/>
              </a:spcBef>
              <a:spcAft>
                <a:spcPts val="0"/>
              </a:spcAft>
              <a:buSzPts val="1300"/>
              <a:buFont typeface="Roboto"/>
              <a:buChar char="●"/>
            </a:pPr>
            <a:r>
              <a:rPr lang="en" sz="1300">
                <a:latin typeface="Roboto"/>
                <a:ea typeface="Roboto"/>
                <a:cs typeface="Roboto"/>
                <a:sym typeface="Roboto"/>
              </a:rPr>
              <a:t>Becky’s term end 2023</a:t>
            </a:r>
            <a:endParaRPr sz="1300">
              <a:latin typeface="Roboto"/>
              <a:ea typeface="Roboto"/>
              <a:cs typeface="Roboto"/>
              <a:sym typeface="Roboto"/>
            </a:endParaRPr>
          </a:p>
          <a:p>
            <a:pPr indent="-311150" lvl="3" marL="1828800" rtl="0" algn="l">
              <a:lnSpc>
                <a:spcPct val="100000"/>
              </a:lnSpc>
              <a:spcBef>
                <a:spcPts val="0"/>
              </a:spcBef>
              <a:spcAft>
                <a:spcPts val="0"/>
              </a:spcAft>
              <a:buSzPts val="1300"/>
              <a:buFont typeface="Roboto"/>
              <a:buChar char="●"/>
            </a:pPr>
            <a:r>
              <a:rPr lang="en" sz="1300">
                <a:latin typeface="Roboto"/>
                <a:ea typeface="Roboto"/>
                <a:cs typeface="Roboto"/>
                <a:sym typeface="Roboto"/>
              </a:rPr>
              <a:t>John’s term will end 2024</a:t>
            </a:r>
            <a:endParaRPr sz="1300">
              <a:latin typeface="Roboto"/>
              <a:ea typeface="Roboto"/>
              <a:cs typeface="Roboto"/>
              <a:sym typeface="Roboto"/>
            </a:endParaRPr>
          </a:p>
          <a:p>
            <a:pPr indent="0" lvl="0" marL="18288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Request to post Financial Statements to website has been addressed.</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Home with pallet in front yard was addressed.</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Electrical panel at front of neighborhood is still pending.   Waiting to see if we need to redo berms around electric meter.</a:t>
            </a:r>
            <a:endParaRPr sz="1300">
              <a:latin typeface="Roboto"/>
              <a:ea typeface="Roboto"/>
              <a:cs typeface="Roboto"/>
              <a:sym typeface="Roboto"/>
            </a:endParaRPr>
          </a:p>
          <a:p>
            <a:pPr indent="0" lvl="0" marL="457200" rtl="0" algn="l">
              <a:lnSpc>
                <a:spcPct val="100000"/>
              </a:lnSpc>
              <a:spcBef>
                <a:spcPts val="0"/>
              </a:spcBef>
              <a:spcAft>
                <a:spcPts val="0"/>
              </a:spcAft>
              <a:buNone/>
            </a:pPr>
            <a:r>
              <a:t/>
            </a:r>
            <a:endParaRPr sz="13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300">
                <a:latin typeface="Roboto"/>
                <a:ea typeface="Roboto"/>
                <a:cs typeface="Roboto"/>
                <a:sym typeface="Roboto"/>
              </a:rPr>
              <a:t>Bob Baker sprinkler information has been shared on website.</a:t>
            </a:r>
            <a:endParaRPr sz="1300">
              <a:latin typeface="Roboto"/>
              <a:ea typeface="Roboto"/>
              <a:cs typeface="Roboto"/>
              <a:sym typeface="Roboto"/>
            </a:endParaRPr>
          </a:p>
          <a:p>
            <a:pPr indent="0" lvl="0" marL="0" rtl="0" algn="l">
              <a:lnSpc>
                <a:spcPct val="200000"/>
              </a:lnSpc>
              <a:spcBef>
                <a:spcPts val="0"/>
              </a:spcBef>
              <a:spcAft>
                <a:spcPts val="0"/>
              </a:spcAft>
              <a:buNone/>
            </a:pPr>
            <a:r>
              <a:t/>
            </a:r>
            <a:endParaRPr sz="18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Join us on Facebook…...invite your neighbors!</a:t>
            </a:r>
            <a:endParaRPr/>
          </a:p>
        </p:txBody>
      </p:sp>
      <p:pic>
        <p:nvPicPr>
          <p:cNvPr id="92" name="Google Shape;92;p17"/>
          <p:cNvPicPr preferRelativeResize="0"/>
          <p:nvPr/>
        </p:nvPicPr>
        <p:blipFill>
          <a:blip r:embed="rId3">
            <a:alphaModFix/>
          </a:blip>
          <a:stretch>
            <a:fillRect/>
          </a:stretch>
        </p:blipFill>
        <p:spPr>
          <a:xfrm>
            <a:off x="1358350" y="1383175"/>
            <a:ext cx="6096000" cy="3437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Board Updates</a:t>
            </a:r>
            <a:endParaRPr/>
          </a:p>
        </p:txBody>
      </p:sp>
      <p:sp>
        <p:nvSpPr>
          <p:cNvPr id="98" name="Google Shape;98;p18"/>
          <p:cNvSpPr txBox="1"/>
          <p:nvPr/>
        </p:nvSpPr>
        <p:spPr>
          <a:xfrm>
            <a:off x="753325" y="1242925"/>
            <a:ext cx="7767300" cy="38790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2022 projected expenses to be less than dues collected.  We still have a few projects that would like to get completed prior to year end.</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Guard House - Was treated for termites this year as it was infested.   Now that the termites appear to be under control, need to replace the trim around the door and repaint.</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Monument -  Will be working to trim back the crabapple trees and replant a few bushes.</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Common Ground - We’ve had to cut down approximately 10 dead pine trees throughout the neighborhood.  There are some remaining stumps still to be removed.  In addition, we will be planting some evergreen trees in some of the areas of the common ground.</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Working to find lawn care company to contract with for next year’s services.   Current contract expires in November.   In addition, we will find separate company to fertilize and treat common ground at the entrance to the subdivision.</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1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Stonecroft Garage Sale - held on September 17th - Thanks to Norm for supporting and for the donuts!</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11150" lvl="0" marL="457200" rtl="0" algn="l">
              <a:lnSpc>
                <a:spcPct val="100000"/>
              </a:lnSpc>
              <a:spcBef>
                <a:spcPts val="0"/>
              </a:spcBef>
              <a:spcAft>
                <a:spcPts val="0"/>
              </a:spcAft>
              <a:buSzPts val="1300"/>
              <a:buFont typeface="Roboto"/>
              <a:buChar char="➢"/>
            </a:pPr>
            <a:r>
              <a:rPr lang="en" sz="1200">
                <a:latin typeface="Roboto"/>
                <a:ea typeface="Roboto"/>
                <a:cs typeface="Roboto"/>
                <a:sym typeface="Roboto"/>
              </a:rPr>
              <a:t>Sentry Managment - We have a new Community Association Manager at Sentry Management.  HIs name is Tyler Mazdra and can be reached @ </a:t>
            </a:r>
            <a:r>
              <a:rPr lang="en" sz="800">
                <a:highlight>
                  <a:srgbClr val="FFFFFF"/>
                </a:highlight>
              </a:rPr>
              <a:t>636-970-1887 Ext. 57608 or </a:t>
            </a:r>
            <a:r>
              <a:rPr lang="en" sz="800" u="sng">
                <a:solidFill>
                  <a:srgbClr val="0563C1"/>
                </a:solidFill>
                <a:hlinkClick r:id="rId3">
                  <a:extLst>
                    <a:ext uri="{A12FA001-AC4F-418D-AE19-62706E023703}">
                      <ahyp:hlinkClr val="tx"/>
                    </a:ext>
                  </a:extLst>
                </a:hlinkClick>
              </a:rPr>
              <a:t>stcharles.sentrymgt.com</a:t>
            </a:r>
            <a:endParaRPr sz="12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Treasurer’s Update</a:t>
            </a:r>
            <a:endParaRPr/>
          </a:p>
        </p:txBody>
      </p:sp>
      <p:sp>
        <p:nvSpPr>
          <p:cNvPr id="104" name="Google Shape;104;p19"/>
          <p:cNvSpPr txBox="1"/>
          <p:nvPr/>
        </p:nvSpPr>
        <p:spPr>
          <a:xfrm>
            <a:off x="688375" y="1349838"/>
            <a:ext cx="7767300" cy="1908600"/>
          </a:xfrm>
          <a:prstGeom prst="rect">
            <a:avLst/>
          </a:prstGeom>
          <a:noFill/>
          <a:ln>
            <a:noFill/>
          </a:ln>
        </p:spPr>
        <p:txBody>
          <a:bodyPr anchorCtr="0" anchor="t" bIns="91425" lIns="91425" spcFirstLastPara="1" rIns="91425" wrap="square" tIns="91425">
            <a:spAutoFit/>
          </a:bodyPr>
          <a:lstStyle/>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Balance Sheet currently has $76K in Pacific Western Bank.</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Sept - Dec outstanding expenses are expected to be around $8K.  </a:t>
            </a:r>
            <a:endParaRPr sz="1200">
              <a:latin typeface="Roboto"/>
              <a:ea typeface="Roboto"/>
              <a:cs typeface="Roboto"/>
              <a:sym typeface="Roboto"/>
            </a:endParaRPr>
          </a:p>
          <a:p>
            <a:pPr indent="0" lvl="0" marL="45720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Expected Year End cash balance of $68K compared to last year of $67K.</a:t>
            </a:r>
            <a:endParaRPr sz="1200">
              <a:latin typeface="Roboto"/>
              <a:ea typeface="Roboto"/>
              <a:cs typeface="Roboto"/>
              <a:sym typeface="Roboto"/>
            </a:endParaRPr>
          </a:p>
          <a:p>
            <a:pPr indent="0" lvl="0" marL="0" rtl="0" algn="l">
              <a:lnSpc>
                <a:spcPct val="100000"/>
              </a:lnSpc>
              <a:spcBef>
                <a:spcPts val="0"/>
              </a:spcBef>
              <a:spcAft>
                <a:spcPts val="0"/>
              </a:spcAft>
              <a:buNone/>
            </a:pPr>
            <a:r>
              <a:t/>
            </a:r>
            <a:endParaRPr sz="1200">
              <a:latin typeface="Roboto"/>
              <a:ea typeface="Roboto"/>
              <a:cs typeface="Roboto"/>
              <a:sym typeface="Roboto"/>
            </a:endParaRPr>
          </a:p>
          <a:p>
            <a:pPr indent="-304800" lvl="0" marL="457200" rtl="0" algn="l">
              <a:lnSpc>
                <a:spcPct val="100000"/>
              </a:lnSpc>
              <a:spcBef>
                <a:spcPts val="0"/>
              </a:spcBef>
              <a:spcAft>
                <a:spcPts val="0"/>
              </a:spcAft>
              <a:buSzPts val="1200"/>
              <a:buFont typeface="Roboto"/>
              <a:buChar char="➢"/>
            </a:pPr>
            <a:r>
              <a:rPr lang="en" sz="1200">
                <a:latin typeface="Roboto"/>
                <a:ea typeface="Roboto"/>
                <a:cs typeface="Roboto"/>
                <a:sym typeface="Roboto"/>
              </a:rPr>
              <a:t>We currently have 3 homeowners that have not paid their dues.   Of those 3, we have liens on 2 of the houses.</a:t>
            </a:r>
            <a:endParaRPr sz="1600">
              <a:latin typeface="Roboto"/>
              <a:ea typeface="Roboto"/>
              <a:cs typeface="Roboto"/>
              <a:sym typeface="Roboto"/>
            </a:endParaRPr>
          </a:p>
          <a:p>
            <a:pPr indent="0" lvl="0" marL="0" rtl="0" algn="l">
              <a:lnSpc>
                <a:spcPct val="100000"/>
              </a:lnSpc>
              <a:spcBef>
                <a:spcPts val="0"/>
              </a:spcBef>
              <a:spcAft>
                <a:spcPts val="0"/>
              </a:spcAft>
              <a:buNone/>
            </a:pPr>
            <a:r>
              <a:t/>
            </a:r>
            <a:endParaRPr sz="1600">
              <a:latin typeface="Roboto"/>
              <a:ea typeface="Roboto"/>
              <a:cs typeface="Roboto"/>
              <a:sym typeface="Roboto"/>
            </a:endParaRPr>
          </a:p>
        </p:txBody>
      </p:sp>
      <p:sp>
        <p:nvSpPr>
          <p:cNvPr id="105" name="Google Shape;105;p19"/>
          <p:cNvSpPr/>
          <p:nvPr/>
        </p:nvSpPr>
        <p:spPr>
          <a:xfrm>
            <a:off x="1738050" y="3673925"/>
            <a:ext cx="982200" cy="190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106" name="Google Shape;106;p19"/>
          <p:cNvSpPr/>
          <p:nvPr/>
        </p:nvSpPr>
        <p:spPr>
          <a:xfrm>
            <a:off x="6115475" y="3864725"/>
            <a:ext cx="982200" cy="190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pic>
        <p:nvPicPr>
          <p:cNvPr id="107" name="Google Shape;107;p19"/>
          <p:cNvPicPr preferRelativeResize="0"/>
          <p:nvPr/>
        </p:nvPicPr>
        <p:blipFill>
          <a:blip r:embed="rId3">
            <a:alphaModFix/>
          </a:blip>
          <a:stretch>
            <a:fillRect/>
          </a:stretch>
        </p:blipFill>
        <p:spPr>
          <a:xfrm>
            <a:off x="370737" y="3258450"/>
            <a:ext cx="3716824" cy="1551325"/>
          </a:xfrm>
          <a:prstGeom prst="rect">
            <a:avLst/>
          </a:prstGeom>
          <a:noFill/>
          <a:ln>
            <a:noFill/>
          </a:ln>
        </p:spPr>
      </p:pic>
      <p:pic>
        <p:nvPicPr>
          <p:cNvPr id="108" name="Google Shape;108;p19"/>
          <p:cNvPicPr preferRelativeResize="0"/>
          <p:nvPr/>
        </p:nvPicPr>
        <p:blipFill>
          <a:blip r:embed="rId4">
            <a:alphaModFix/>
          </a:blip>
          <a:stretch>
            <a:fillRect/>
          </a:stretch>
        </p:blipFill>
        <p:spPr>
          <a:xfrm>
            <a:off x="4427450" y="3363375"/>
            <a:ext cx="4358250" cy="1446400"/>
          </a:xfrm>
          <a:prstGeom prst="rect">
            <a:avLst/>
          </a:prstGeom>
          <a:noFill/>
          <a:ln>
            <a:noFill/>
          </a:ln>
        </p:spPr>
      </p:pic>
      <p:sp>
        <p:nvSpPr>
          <p:cNvPr id="109" name="Google Shape;109;p19"/>
          <p:cNvSpPr/>
          <p:nvPr/>
        </p:nvSpPr>
        <p:spPr>
          <a:xfrm>
            <a:off x="1946400" y="3483675"/>
            <a:ext cx="844800" cy="14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9"/>
          <p:cNvSpPr/>
          <p:nvPr/>
        </p:nvSpPr>
        <p:spPr>
          <a:xfrm>
            <a:off x="6289800" y="3614575"/>
            <a:ext cx="844800" cy="14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9"/>
          <p:cNvSpPr/>
          <p:nvPr/>
        </p:nvSpPr>
        <p:spPr>
          <a:xfrm>
            <a:off x="3415725" y="4621700"/>
            <a:ext cx="844800" cy="14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p:nvPr/>
        </p:nvSpPr>
        <p:spPr>
          <a:xfrm>
            <a:off x="8032475" y="4664275"/>
            <a:ext cx="844800" cy="145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0"/>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HOA Dues</a:t>
            </a:r>
            <a:endParaRPr/>
          </a:p>
        </p:txBody>
      </p:sp>
      <p:sp>
        <p:nvSpPr>
          <p:cNvPr id="118" name="Google Shape;118;p20"/>
          <p:cNvSpPr txBox="1"/>
          <p:nvPr/>
        </p:nvSpPr>
        <p:spPr>
          <a:xfrm>
            <a:off x="0" y="1511700"/>
            <a:ext cx="3337800" cy="3771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000FF"/>
                </a:solidFill>
                <a:latin typeface="Roboto"/>
                <a:ea typeface="Roboto"/>
                <a:cs typeface="Roboto"/>
                <a:sym typeface="Roboto"/>
              </a:rPr>
              <a:t>HOA Dues:</a:t>
            </a:r>
            <a:endParaRPr b="1">
              <a:solidFill>
                <a:srgbClr val="0000FF"/>
              </a:solidFill>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2021 - $310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2022 - $300*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2023 - $315</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t>
            </a:r>
            <a:r>
              <a:rPr lang="en" sz="1000">
                <a:latin typeface="Roboto"/>
                <a:ea typeface="Roboto"/>
                <a:cs typeface="Roboto"/>
                <a:sym typeface="Roboto"/>
              </a:rPr>
              <a:t>error by Sentry sending out wrong assessment amount</a:t>
            </a:r>
            <a:endParaRPr sz="10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solidFill>
                  <a:srgbClr val="0000FF"/>
                </a:solidFill>
                <a:latin typeface="Roboto"/>
                <a:ea typeface="Roboto"/>
                <a:cs typeface="Roboto"/>
                <a:sym typeface="Roboto"/>
              </a:rPr>
              <a:t>2023 Budget:</a:t>
            </a:r>
            <a:endParaRPr b="1">
              <a:solidFill>
                <a:srgbClr val="0000FF"/>
              </a:solidFill>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Annual</a:t>
            </a:r>
            <a:r>
              <a:rPr lang="en">
                <a:latin typeface="Roboto"/>
                <a:ea typeface="Roboto"/>
                <a:cs typeface="Roboto"/>
                <a:sym typeface="Roboto"/>
              </a:rPr>
              <a:t> Assessments $45,990</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Lawn care / Fertilization - $25K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Mgmt Fees - $7K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Electricity/Water - $6K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Insurance - $4K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Tree Care/Landscaping - $3K</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Other - $1K</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457200" rtl="0" algn="l">
              <a:spcBef>
                <a:spcPts val="0"/>
              </a:spcBef>
              <a:spcAft>
                <a:spcPts val="0"/>
              </a:spcAft>
              <a:buNone/>
            </a:pPr>
            <a:r>
              <a:t/>
            </a:r>
            <a:endParaRPr sz="900">
              <a:latin typeface="Roboto"/>
              <a:ea typeface="Roboto"/>
              <a:cs typeface="Roboto"/>
              <a:sym typeface="Roboto"/>
            </a:endParaRPr>
          </a:p>
        </p:txBody>
      </p:sp>
      <p:pic>
        <p:nvPicPr>
          <p:cNvPr id="119" name="Google Shape;119;p20" title="HOA Dues and Adjusted for Inflation"/>
          <p:cNvPicPr preferRelativeResize="0"/>
          <p:nvPr/>
        </p:nvPicPr>
        <p:blipFill>
          <a:blip r:embed="rId3">
            <a:alphaModFix/>
          </a:blip>
          <a:stretch>
            <a:fillRect/>
          </a:stretch>
        </p:blipFill>
        <p:spPr>
          <a:xfrm>
            <a:off x="3426491" y="1370700"/>
            <a:ext cx="5518886" cy="2967401"/>
          </a:xfrm>
          <a:prstGeom prst="rect">
            <a:avLst/>
          </a:prstGeom>
          <a:noFill/>
          <a:ln>
            <a:noFill/>
          </a:ln>
        </p:spPr>
      </p:pic>
      <p:sp>
        <p:nvSpPr>
          <p:cNvPr id="120" name="Google Shape;120;p20"/>
          <p:cNvSpPr txBox="1"/>
          <p:nvPr/>
        </p:nvSpPr>
        <p:spPr>
          <a:xfrm>
            <a:off x="3337900" y="4328400"/>
            <a:ext cx="5588700" cy="861900"/>
          </a:xfrm>
          <a:prstGeom prst="rect">
            <a:avLst/>
          </a:prstGeom>
          <a:noFill/>
          <a:ln>
            <a:noFill/>
          </a:ln>
        </p:spPr>
        <p:txBody>
          <a:bodyPr anchorCtr="0" anchor="t" bIns="91425" lIns="91425" spcFirstLastPara="1" rIns="91425" wrap="square" tIns="91425">
            <a:spAutoFit/>
          </a:bodyPr>
          <a:lstStyle/>
          <a:p>
            <a:pPr indent="-298450" lvl="0" marL="457200" rtl="0" algn="l">
              <a:spcBef>
                <a:spcPts val="0"/>
              </a:spcBef>
              <a:spcAft>
                <a:spcPts val="0"/>
              </a:spcAft>
              <a:buClr>
                <a:srgbClr val="FF0000"/>
              </a:buClr>
              <a:buSzPts val="1100"/>
              <a:buFont typeface="Roboto"/>
              <a:buChar char="➢"/>
            </a:pPr>
            <a:r>
              <a:rPr lang="en" sz="1100">
                <a:solidFill>
                  <a:srgbClr val="FF0000"/>
                </a:solidFill>
                <a:latin typeface="Roboto"/>
                <a:ea typeface="Roboto"/>
                <a:cs typeface="Roboto"/>
                <a:sym typeface="Roboto"/>
              </a:rPr>
              <a:t>If dues were adjusted for inflation since 2005, current dues would be $311</a:t>
            </a:r>
            <a:endParaRPr sz="1100">
              <a:solidFill>
                <a:srgbClr val="FF0000"/>
              </a:solidFill>
              <a:latin typeface="Roboto"/>
              <a:ea typeface="Roboto"/>
              <a:cs typeface="Roboto"/>
              <a:sym typeface="Roboto"/>
            </a:endParaRPr>
          </a:p>
          <a:p>
            <a:pPr indent="0" lvl="0" marL="0" rtl="0" algn="l">
              <a:spcBef>
                <a:spcPts val="0"/>
              </a:spcBef>
              <a:spcAft>
                <a:spcPts val="0"/>
              </a:spcAft>
              <a:buNone/>
            </a:pPr>
            <a:r>
              <a:t/>
            </a:r>
            <a:endParaRPr sz="1100">
              <a:solidFill>
                <a:srgbClr val="FF0000"/>
              </a:solidFill>
              <a:latin typeface="Roboto"/>
              <a:ea typeface="Roboto"/>
              <a:cs typeface="Roboto"/>
              <a:sym typeface="Roboto"/>
            </a:endParaRPr>
          </a:p>
          <a:p>
            <a:pPr indent="-298450" lvl="0" marL="457200" rtl="0" algn="l">
              <a:spcBef>
                <a:spcPts val="0"/>
              </a:spcBef>
              <a:spcAft>
                <a:spcPts val="0"/>
              </a:spcAft>
              <a:buClr>
                <a:srgbClr val="FF0000"/>
              </a:buClr>
              <a:buSzPts val="1100"/>
              <a:buFont typeface="Roboto"/>
              <a:buChar char="➢"/>
            </a:pPr>
            <a:r>
              <a:rPr lang="en" sz="1100">
                <a:solidFill>
                  <a:srgbClr val="FF0000"/>
                </a:solidFill>
                <a:latin typeface="Roboto"/>
                <a:ea typeface="Roboto"/>
                <a:cs typeface="Roboto"/>
                <a:sym typeface="Roboto"/>
              </a:rPr>
              <a:t>If dues were increased 5% each year over base as allowed in the by laws, current dues would be $361</a:t>
            </a:r>
            <a:endParaRPr sz="1600">
              <a:solidFill>
                <a:srgbClr val="FF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Voting</a:t>
            </a:r>
            <a:endParaRPr/>
          </a:p>
        </p:txBody>
      </p:sp>
      <p:sp>
        <p:nvSpPr>
          <p:cNvPr id="126" name="Google Shape;126;p21"/>
          <p:cNvSpPr txBox="1"/>
          <p:nvPr/>
        </p:nvSpPr>
        <p:spPr>
          <a:xfrm>
            <a:off x="688375" y="1307450"/>
            <a:ext cx="7767300" cy="2401200"/>
          </a:xfrm>
          <a:prstGeom prst="rect">
            <a:avLst/>
          </a:prstGeom>
          <a:noFill/>
          <a:ln>
            <a:noFill/>
          </a:ln>
        </p:spPr>
        <p:txBody>
          <a:bodyPr anchorCtr="0" anchor="t" bIns="91425" lIns="91425" spcFirstLastPara="1" rIns="91425" wrap="square" tIns="91425">
            <a:spAutoFit/>
          </a:bodyPr>
          <a:lstStyle/>
          <a:p>
            <a:pPr indent="0" lvl="0" marL="457200" rtl="0" algn="l">
              <a:lnSpc>
                <a:spcPct val="100000"/>
              </a:lnSpc>
              <a:spcBef>
                <a:spcPts val="0"/>
              </a:spcBef>
              <a:spcAft>
                <a:spcPts val="0"/>
              </a:spcAft>
              <a:buNone/>
            </a:pPr>
            <a:r>
              <a:rPr b="1" lang="en" sz="1100">
                <a:solidFill>
                  <a:srgbClr val="8D2424"/>
                </a:solidFill>
              </a:rPr>
              <a:t>Information about the Candidates:</a:t>
            </a:r>
            <a:endParaRPr b="1" sz="1100">
              <a:solidFill>
                <a:srgbClr val="8D2424"/>
              </a:solidFill>
            </a:endParaRPr>
          </a:p>
          <a:p>
            <a:pPr indent="0" lvl="0" marL="457200" rtl="0" algn="l">
              <a:lnSpc>
                <a:spcPct val="100000"/>
              </a:lnSpc>
              <a:spcBef>
                <a:spcPts val="0"/>
              </a:spcBef>
              <a:spcAft>
                <a:spcPts val="0"/>
              </a:spcAft>
              <a:buNone/>
            </a:pPr>
            <a:r>
              <a:t/>
            </a:r>
            <a:endParaRPr b="1" sz="1100">
              <a:solidFill>
                <a:schemeClr val="dk2"/>
              </a:solidFill>
            </a:endParaRPr>
          </a:p>
          <a:p>
            <a:pPr indent="0" lvl="0" marL="457200" rtl="0" algn="l">
              <a:lnSpc>
                <a:spcPct val="100000"/>
              </a:lnSpc>
              <a:spcBef>
                <a:spcPts val="0"/>
              </a:spcBef>
              <a:spcAft>
                <a:spcPts val="0"/>
              </a:spcAft>
              <a:buNone/>
            </a:pPr>
            <a:r>
              <a:rPr b="1" lang="en" sz="1100">
                <a:solidFill>
                  <a:schemeClr val="dk2"/>
                </a:solidFill>
              </a:rPr>
              <a:t>Jason Valvero:</a:t>
            </a:r>
            <a:br>
              <a:rPr b="1" lang="en" sz="1100">
                <a:solidFill>
                  <a:schemeClr val="dk2"/>
                </a:solidFill>
              </a:rPr>
            </a:br>
            <a:r>
              <a:rPr lang="en" sz="1100">
                <a:solidFill>
                  <a:srgbClr val="26282A"/>
                </a:solidFill>
              </a:rPr>
              <a:t>Current board member and active member of the Stonecroft neighborhood.</a:t>
            </a:r>
            <a:endParaRPr sz="1100">
              <a:solidFill>
                <a:srgbClr val="26282A"/>
              </a:solidFill>
            </a:endParaRPr>
          </a:p>
          <a:p>
            <a:pPr indent="0" lvl="0" marL="457200" rtl="0" algn="l">
              <a:lnSpc>
                <a:spcPct val="100000"/>
              </a:lnSpc>
              <a:spcBef>
                <a:spcPts val="0"/>
              </a:spcBef>
              <a:spcAft>
                <a:spcPts val="0"/>
              </a:spcAft>
              <a:buNone/>
            </a:pPr>
            <a:r>
              <a:rPr lang="en" sz="1100">
                <a:solidFill>
                  <a:srgbClr val="26282A"/>
                </a:solidFill>
              </a:rPr>
              <a:t>Lived in two houses within the subdivision.</a:t>
            </a:r>
            <a:endParaRPr sz="1100">
              <a:solidFill>
                <a:srgbClr val="26282A"/>
              </a:solidFill>
            </a:endParaRPr>
          </a:p>
          <a:p>
            <a:pPr indent="0" lvl="0" marL="457200" rtl="0" algn="l">
              <a:lnSpc>
                <a:spcPct val="100000"/>
              </a:lnSpc>
              <a:spcBef>
                <a:spcPts val="0"/>
              </a:spcBef>
              <a:spcAft>
                <a:spcPts val="0"/>
              </a:spcAft>
              <a:buNone/>
            </a:pPr>
            <a:r>
              <a:rPr lang="en" sz="1100">
                <a:solidFill>
                  <a:srgbClr val="26282A"/>
                </a:solidFill>
              </a:rPr>
              <a:t>Wife (29 years old) and daughter (12 years old).</a:t>
            </a:r>
            <a:endParaRPr sz="1100">
              <a:solidFill>
                <a:srgbClr val="26282A"/>
              </a:solidFill>
            </a:endParaRPr>
          </a:p>
          <a:p>
            <a:pPr indent="0" lvl="0" marL="457200" rtl="0" algn="l">
              <a:lnSpc>
                <a:spcPct val="100000"/>
              </a:lnSpc>
              <a:spcBef>
                <a:spcPts val="0"/>
              </a:spcBef>
              <a:spcAft>
                <a:spcPts val="0"/>
              </a:spcAft>
              <a:buNone/>
            </a:pPr>
            <a:r>
              <a:rPr lang="en" sz="1100">
                <a:solidFill>
                  <a:srgbClr val="26282A"/>
                </a:solidFill>
              </a:rPr>
              <a:t>Love talking with the other </a:t>
            </a:r>
            <a:r>
              <a:rPr lang="en" sz="1100">
                <a:solidFill>
                  <a:srgbClr val="26282A"/>
                </a:solidFill>
              </a:rPr>
              <a:t>members</a:t>
            </a:r>
            <a:r>
              <a:rPr lang="en" sz="1100">
                <a:solidFill>
                  <a:srgbClr val="26282A"/>
                </a:solidFill>
              </a:rPr>
              <a:t> of the community.</a:t>
            </a:r>
            <a:endParaRPr sz="1100">
              <a:solidFill>
                <a:srgbClr val="26282A"/>
              </a:solidFill>
            </a:endParaRPr>
          </a:p>
          <a:p>
            <a:pPr indent="0" lvl="0" marL="457200" rtl="0" algn="l">
              <a:lnSpc>
                <a:spcPct val="100000"/>
              </a:lnSpc>
              <a:spcBef>
                <a:spcPts val="0"/>
              </a:spcBef>
              <a:spcAft>
                <a:spcPts val="0"/>
              </a:spcAft>
              <a:buNone/>
            </a:pPr>
            <a:r>
              <a:t/>
            </a:r>
            <a:endParaRPr sz="1100">
              <a:solidFill>
                <a:srgbClr val="26282A"/>
              </a:solidFill>
            </a:endParaRPr>
          </a:p>
          <a:p>
            <a:pPr indent="0" lvl="0" marL="457200" rtl="0" algn="l">
              <a:lnSpc>
                <a:spcPct val="100000"/>
              </a:lnSpc>
              <a:spcBef>
                <a:spcPts val="0"/>
              </a:spcBef>
              <a:spcAft>
                <a:spcPts val="0"/>
              </a:spcAft>
              <a:buNone/>
            </a:pPr>
            <a:r>
              <a:rPr b="1" lang="en" sz="1100">
                <a:solidFill>
                  <a:srgbClr val="26282A"/>
                </a:solidFill>
              </a:rPr>
              <a:t>Other Nominations:</a:t>
            </a:r>
            <a:endParaRPr b="1" sz="1100">
              <a:solidFill>
                <a:srgbClr val="26282A"/>
              </a:solidFill>
            </a:endParaRPr>
          </a:p>
          <a:p>
            <a:pPr indent="0" lvl="0" marL="457200" rtl="0" algn="l">
              <a:lnSpc>
                <a:spcPct val="100000"/>
              </a:lnSpc>
              <a:spcBef>
                <a:spcPts val="0"/>
              </a:spcBef>
              <a:spcAft>
                <a:spcPts val="0"/>
              </a:spcAft>
              <a:buNone/>
            </a:pPr>
            <a:r>
              <a:t/>
            </a:r>
            <a:endParaRPr sz="1100">
              <a:solidFill>
                <a:srgbClr val="26282A"/>
              </a:solidFill>
            </a:endParaRPr>
          </a:p>
          <a:p>
            <a:pPr indent="0" lvl="0" marL="457200" rtl="0" algn="l">
              <a:lnSpc>
                <a:spcPct val="100000"/>
              </a:lnSpc>
              <a:spcBef>
                <a:spcPts val="0"/>
              </a:spcBef>
              <a:spcAft>
                <a:spcPts val="0"/>
              </a:spcAft>
              <a:buNone/>
            </a:pPr>
            <a:r>
              <a:t/>
            </a:r>
            <a:endParaRPr sz="1100">
              <a:solidFill>
                <a:schemeClr val="dk2"/>
              </a:solidFill>
            </a:endParaRPr>
          </a:p>
          <a:p>
            <a:pPr indent="0" lvl="0" marL="457200" rtl="0" algn="l">
              <a:lnSpc>
                <a:spcPct val="100000"/>
              </a:lnSpc>
              <a:spcBef>
                <a:spcPts val="0"/>
              </a:spcBef>
              <a:spcAft>
                <a:spcPts val="0"/>
              </a:spcAft>
              <a:buNone/>
            </a:pPr>
            <a:r>
              <a:t/>
            </a:r>
            <a:endParaRPr sz="1100">
              <a:solidFill>
                <a:schemeClr val="dk2"/>
              </a:solidFill>
            </a:endParaRPr>
          </a:p>
          <a:p>
            <a:pPr indent="0" lvl="0" marL="457200" rtl="0" algn="l">
              <a:lnSpc>
                <a:spcPct val="100000"/>
              </a:lnSpc>
              <a:spcBef>
                <a:spcPts val="0"/>
              </a:spcBef>
              <a:spcAft>
                <a:spcPts val="0"/>
              </a:spcAft>
              <a:buNone/>
            </a:pPr>
            <a:r>
              <a:rPr b="1" lang="en" sz="1200">
                <a:solidFill>
                  <a:srgbClr val="FF0000"/>
                </a:solidFill>
              </a:rPr>
              <a:t>Since we did not have any nominations prior to the meeting, we will be taking a vote now.   </a:t>
            </a:r>
            <a:endParaRPr sz="2000">
              <a:solidFill>
                <a:srgbClr val="FF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