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
      <p:font typeface="Caveat"/>
      <p:regular r:id="rId22"/>
      <p:bold r:id="rId23"/>
    </p:embeddedFont>
    <p:embeddedFont>
      <p:font typeface="Merriweathe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Caveat-regular.fntdata"/><Relationship Id="rId21" Type="http://schemas.openxmlformats.org/officeDocument/2006/relationships/font" Target="fonts/Roboto-boldItalic.fntdata"/><Relationship Id="rId24" Type="http://schemas.openxmlformats.org/officeDocument/2006/relationships/font" Target="fonts/Merriweather-regular.fntdata"/><Relationship Id="rId23"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italic.fntdata"/><Relationship Id="rId25" Type="http://schemas.openxmlformats.org/officeDocument/2006/relationships/font" Target="fonts/Merriweather-bold.fntdata"/><Relationship Id="rId27"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f4efd189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f4efd189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f4efd189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f4efd189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f4efd189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f4efd189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f4efd189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f4efd189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55cf257e8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55cf257e8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f4efd189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f4efd189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f0342d9e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f0342d9e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f4efd189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ef4efd189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4740435c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4740435c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f4efd189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f4efd189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f0342d9ed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f0342d9ed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stonecroftsubdivisio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stonecroftsubdivision.com/architectural-request-form.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7966">
                <a:latin typeface="Caveat"/>
                <a:ea typeface="Caveat"/>
                <a:cs typeface="Caveat"/>
                <a:sym typeface="Caveat"/>
              </a:rPr>
              <a:t>Stonecroft Subdivision</a:t>
            </a:r>
            <a:r>
              <a:rPr lang="en"/>
              <a:t>	</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HOA Meeting - 2023</a:t>
            </a:r>
            <a:endParaRPr/>
          </a:p>
          <a:p>
            <a:pPr indent="0" lvl="0" marL="0" rtl="0" algn="l">
              <a:spcBef>
                <a:spcPts val="0"/>
              </a:spcBef>
              <a:spcAft>
                <a:spcPts val="0"/>
              </a:spcAft>
              <a:buNone/>
            </a:pPr>
            <a:r>
              <a:rPr lang="en"/>
              <a:t>September 21st</a:t>
            </a:r>
            <a:endParaRPr/>
          </a:p>
        </p:txBody>
      </p:sp>
      <p:sp>
        <p:nvSpPr>
          <p:cNvPr id="66" name="Google Shape;66;p13"/>
          <p:cNvSpPr txBox="1"/>
          <p:nvPr/>
        </p:nvSpPr>
        <p:spPr>
          <a:xfrm>
            <a:off x="8433950" y="-406975"/>
            <a:ext cx="498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67" name="Google Shape;67;p13"/>
          <p:cNvSpPr txBox="1"/>
          <p:nvPr/>
        </p:nvSpPr>
        <p:spPr>
          <a:xfrm>
            <a:off x="5273375" y="3645475"/>
            <a:ext cx="3377100" cy="1046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Roboto"/>
                <a:ea typeface="Roboto"/>
                <a:cs typeface="Roboto"/>
                <a:sym typeface="Roboto"/>
              </a:rPr>
              <a:t>Board of Directors</a:t>
            </a:r>
            <a:endParaRPr>
              <a:solidFill>
                <a:schemeClr val="lt1"/>
              </a:solidFill>
              <a:latin typeface="Roboto"/>
              <a:ea typeface="Roboto"/>
              <a:cs typeface="Roboto"/>
              <a:sym typeface="Roboto"/>
            </a:endParaRPr>
          </a:p>
          <a:p>
            <a:pPr indent="0" lvl="0" marL="0" rtl="0" algn="l">
              <a:spcBef>
                <a:spcPts val="0"/>
              </a:spcBef>
              <a:spcAft>
                <a:spcPts val="0"/>
              </a:spcAft>
              <a:buNone/>
            </a:pPr>
            <a:r>
              <a:rPr lang="en">
                <a:solidFill>
                  <a:schemeClr val="lt1"/>
                </a:solidFill>
                <a:latin typeface="Roboto"/>
                <a:ea typeface="Roboto"/>
                <a:cs typeface="Roboto"/>
                <a:sym typeface="Roboto"/>
              </a:rPr>
              <a:t>Becky Pogorzelski (term ends 2023)</a:t>
            </a:r>
            <a:endParaRPr>
              <a:solidFill>
                <a:schemeClr val="lt1"/>
              </a:solidFill>
              <a:latin typeface="Roboto"/>
              <a:ea typeface="Roboto"/>
              <a:cs typeface="Roboto"/>
              <a:sym typeface="Roboto"/>
            </a:endParaRPr>
          </a:p>
          <a:p>
            <a:pPr indent="0" lvl="0" marL="0" rtl="0" algn="l">
              <a:spcBef>
                <a:spcPts val="0"/>
              </a:spcBef>
              <a:spcAft>
                <a:spcPts val="0"/>
              </a:spcAft>
              <a:buNone/>
            </a:pPr>
            <a:r>
              <a:rPr lang="en">
                <a:solidFill>
                  <a:schemeClr val="lt1"/>
                </a:solidFill>
                <a:latin typeface="Roboto"/>
                <a:ea typeface="Roboto"/>
                <a:cs typeface="Roboto"/>
                <a:sym typeface="Roboto"/>
              </a:rPr>
              <a:t>John Rhomberg (term ends 2024)</a:t>
            </a:r>
            <a:endParaRPr>
              <a:solidFill>
                <a:schemeClr val="lt1"/>
              </a:solidFill>
              <a:latin typeface="Roboto"/>
              <a:ea typeface="Roboto"/>
              <a:cs typeface="Roboto"/>
              <a:sym typeface="Roboto"/>
            </a:endParaRPr>
          </a:p>
          <a:p>
            <a:pPr indent="0" lvl="0" marL="0" rtl="0" algn="l">
              <a:spcBef>
                <a:spcPts val="0"/>
              </a:spcBef>
              <a:spcAft>
                <a:spcPts val="0"/>
              </a:spcAft>
              <a:buNone/>
            </a:pPr>
            <a:r>
              <a:rPr lang="en">
                <a:solidFill>
                  <a:schemeClr val="lt1"/>
                </a:solidFill>
                <a:latin typeface="Roboto"/>
                <a:ea typeface="Roboto"/>
                <a:cs typeface="Roboto"/>
                <a:sym typeface="Roboto"/>
              </a:rPr>
              <a:t>Jason Valvero (term ends 2025)</a:t>
            </a:r>
            <a:endParaRPr>
              <a:solidFill>
                <a:schemeClr val="lt1"/>
              </a:solidFill>
              <a:latin typeface="Roboto"/>
              <a:ea typeface="Roboto"/>
              <a:cs typeface="Roboto"/>
              <a:sym typeface="Roboto"/>
            </a:endParaRPr>
          </a:p>
        </p:txBody>
      </p:sp>
      <p:sp>
        <p:nvSpPr>
          <p:cNvPr id="68" name="Google Shape;68;p13"/>
          <p:cNvSpPr txBox="1"/>
          <p:nvPr/>
        </p:nvSpPr>
        <p:spPr>
          <a:xfrm>
            <a:off x="242425" y="4424775"/>
            <a:ext cx="4987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lt1"/>
                </a:solidFill>
                <a:latin typeface="Roboto"/>
                <a:ea typeface="Roboto"/>
                <a:cs typeface="Roboto"/>
                <a:sym typeface="Roboto"/>
                <a:hlinkClick r:id="rId3">
                  <a:extLst>
                    <a:ext uri="{A12FA001-AC4F-418D-AE19-62706E023703}">
                      <ahyp:hlinkClr val="tx"/>
                    </a:ext>
                  </a:extLst>
                </a:hlinkClick>
              </a:rPr>
              <a:t>www.stonecroftsubdivision.com</a:t>
            </a:r>
            <a:r>
              <a:rPr lang="en">
                <a:solidFill>
                  <a:schemeClr val="lt1"/>
                </a:solidFill>
                <a:latin typeface="Roboto"/>
                <a:ea typeface="Roboto"/>
                <a:cs typeface="Roboto"/>
                <a:sym typeface="Roboto"/>
              </a:rPr>
              <a:t> </a:t>
            </a:r>
            <a:endParaRPr>
              <a:solidFill>
                <a:schemeClr val="lt1"/>
              </a:solidFill>
              <a:latin typeface="Roboto"/>
              <a:ea typeface="Roboto"/>
              <a:cs typeface="Roboto"/>
              <a:sym typeface="Roboto"/>
            </a:endParaRPr>
          </a:p>
          <a:p>
            <a:pPr indent="0" lvl="0" marL="0" rtl="0" algn="l">
              <a:spcBef>
                <a:spcPts val="0"/>
              </a:spcBef>
              <a:spcAft>
                <a:spcPts val="0"/>
              </a:spcAft>
              <a:buNone/>
            </a:pPr>
            <a:r>
              <a:rPr lang="en">
                <a:solidFill>
                  <a:schemeClr val="lt1"/>
                </a:solidFill>
                <a:latin typeface="Roboto"/>
                <a:ea typeface="Roboto"/>
                <a:cs typeface="Roboto"/>
                <a:sym typeface="Roboto"/>
              </a:rPr>
              <a:t>StonecroftSubdivision@gmail.com</a:t>
            </a:r>
            <a:endParaRPr>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Voting</a:t>
            </a:r>
            <a:endParaRPr/>
          </a:p>
        </p:txBody>
      </p:sp>
      <p:sp>
        <p:nvSpPr>
          <p:cNvPr id="131" name="Google Shape;131;p22"/>
          <p:cNvSpPr txBox="1"/>
          <p:nvPr/>
        </p:nvSpPr>
        <p:spPr>
          <a:xfrm>
            <a:off x="688375" y="1307450"/>
            <a:ext cx="7767300" cy="25704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b="1" lang="en" sz="1100">
                <a:solidFill>
                  <a:srgbClr val="8D2424"/>
                </a:solidFill>
              </a:rPr>
              <a:t>Information about the Candidates:</a:t>
            </a:r>
            <a:endParaRPr b="1" sz="1100">
              <a:solidFill>
                <a:srgbClr val="8D2424"/>
              </a:solidFill>
            </a:endParaRPr>
          </a:p>
          <a:p>
            <a:pPr indent="0" lvl="0" marL="457200" rtl="0" algn="l">
              <a:lnSpc>
                <a:spcPct val="100000"/>
              </a:lnSpc>
              <a:spcBef>
                <a:spcPts val="0"/>
              </a:spcBef>
              <a:spcAft>
                <a:spcPts val="0"/>
              </a:spcAft>
              <a:buNone/>
            </a:pPr>
            <a:r>
              <a:t/>
            </a:r>
            <a:endParaRPr b="1" sz="1100">
              <a:solidFill>
                <a:schemeClr val="dk2"/>
              </a:solidFill>
            </a:endParaRPr>
          </a:p>
          <a:p>
            <a:pPr indent="0" lvl="0" marL="457200" rtl="0" algn="l">
              <a:lnSpc>
                <a:spcPct val="100000"/>
              </a:lnSpc>
              <a:spcBef>
                <a:spcPts val="0"/>
              </a:spcBef>
              <a:spcAft>
                <a:spcPts val="0"/>
              </a:spcAft>
              <a:buNone/>
            </a:pPr>
            <a:r>
              <a:rPr b="1" lang="en" sz="1100">
                <a:solidFill>
                  <a:schemeClr val="dk2"/>
                </a:solidFill>
              </a:rPr>
              <a:t>Becky Pogorzelski:</a:t>
            </a:r>
            <a:br>
              <a:rPr b="1" lang="en" sz="1100">
                <a:solidFill>
                  <a:schemeClr val="dk2"/>
                </a:solidFill>
              </a:rPr>
            </a:br>
            <a:r>
              <a:rPr lang="en" sz="1100">
                <a:solidFill>
                  <a:schemeClr val="dk2"/>
                </a:solidFill>
              </a:rPr>
              <a:t>Married to Dave Pogorzelski</a:t>
            </a:r>
            <a:endParaRPr sz="1100">
              <a:solidFill>
                <a:schemeClr val="dk2"/>
              </a:solidFill>
            </a:endParaRPr>
          </a:p>
          <a:p>
            <a:pPr indent="0" lvl="0" marL="457200" rtl="0" algn="l">
              <a:lnSpc>
                <a:spcPct val="100000"/>
              </a:lnSpc>
              <a:spcBef>
                <a:spcPts val="0"/>
              </a:spcBef>
              <a:spcAft>
                <a:spcPts val="0"/>
              </a:spcAft>
              <a:buNone/>
            </a:pPr>
            <a:r>
              <a:rPr lang="en" sz="1100">
                <a:solidFill>
                  <a:srgbClr val="26282A"/>
                </a:solidFill>
              </a:rPr>
              <a:t>Current board member and active member of the Stonecroft neighborhood.</a:t>
            </a:r>
            <a:endParaRPr sz="1100">
              <a:solidFill>
                <a:srgbClr val="26282A"/>
              </a:solidFill>
            </a:endParaRPr>
          </a:p>
          <a:p>
            <a:pPr indent="0" lvl="0" marL="457200" rtl="0" algn="l">
              <a:lnSpc>
                <a:spcPct val="100000"/>
              </a:lnSpc>
              <a:spcBef>
                <a:spcPts val="0"/>
              </a:spcBef>
              <a:spcAft>
                <a:spcPts val="0"/>
              </a:spcAft>
              <a:buNone/>
            </a:pPr>
            <a:r>
              <a:rPr lang="en" sz="1100">
                <a:solidFill>
                  <a:srgbClr val="26282A"/>
                </a:solidFill>
              </a:rPr>
              <a:t>Retired pharmacist from Express Scripts</a:t>
            </a:r>
            <a:endParaRPr sz="1100">
              <a:solidFill>
                <a:srgbClr val="26282A"/>
              </a:solidFill>
            </a:endParaRPr>
          </a:p>
          <a:p>
            <a:pPr indent="0" lvl="0" marL="457200" rtl="0" algn="l">
              <a:lnSpc>
                <a:spcPct val="100000"/>
              </a:lnSpc>
              <a:spcBef>
                <a:spcPts val="0"/>
              </a:spcBef>
              <a:spcAft>
                <a:spcPts val="0"/>
              </a:spcAft>
              <a:buNone/>
            </a:pPr>
            <a:r>
              <a:rPr lang="en" sz="1100">
                <a:solidFill>
                  <a:srgbClr val="26282A"/>
                </a:solidFill>
              </a:rPr>
              <a:t>Volunteer at Five Acres Animal Shelter and many other charities</a:t>
            </a:r>
            <a:endParaRPr sz="1100">
              <a:solidFill>
                <a:srgbClr val="26282A"/>
              </a:solidFill>
            </a:endParaRPr>
          </a:p>
          <a:p>
            <a:pPr indent="0" lvl="0" marL="457200" rtl="0" algn="l">
              <a:lnSpc>
                <a:spcPct val="100000"/>
              </a:lnSpc>
              <a:spcBef>
                <a:spcPts val="0"/>
              </a:spcBef>
              <a:spcAft>
                <a:spcPts val="0"/>
              </a:spcAft>
              <a:buNone/>
            </a:pPr>
            <a:r>
              <a:t/>
            </a:r>
            <a:endParaRPr sz="1100">
              <a:solidFill>
                <a:srgbClr val="26282A"/>
              </a:solidFill>
            </a:endParaRPr>
          </a:p>
          <a:p>
            <a:pPr indent="0" lvl="0" marL="457200" rtl="0" algn="l">
              <a:lnSpc>
                <a:spcPct val="100000"/>
              </a:lnSpc>
              <a:spcBef>
                <a:spcPts val="0"/>
              </a:spcBef>
              <a:spcAft>
                <a:spcPts val="0"/>
              </a:spcAft>
              <a:buNone/>
            </a:pPr>
            <a:r>
              <a:t/>
            </a:r>
            <a:endParaRPr sz="1100">
              <a:solidFill>
                <a:srgbClr val="26282A"/>
              </a:solidFill>
            </a:endParaRPr>
          </a:p>
          <a:p>
            <a:pPr indent="0" lvl="0" marL="457200" rtl="0" algn="l">
              <a:lnSpc>
                <a:spcPct val="100000"/>
              </a:lnSpc>
              <a:spcBef>
                <a:spcPts val="0"/>
              </a:spcBef>
              <a:spcAft>
                <a:spcPts val="0"/>
              </a:spcAft>
              <a:buNone/>
            </a:pPr>
            <a:r>
              <a:rPr b="1" lang="en" sz="1100">
                <a:solidFill>
                  <a:srgbClr val="26282A"/>
                </a:solidFill>
              </a:rPr>
              <a:t>Other Nominations:</a:t>
            </a:r>
            <a:endParaRPr b="1" sz="1100">
              <a:solidFill>
                <a:srgbClr val="26282A"/>
              </a:solidFill>
            </a:endParaRPr>
          </a:p>
          <a:p>
            <a:pPr indent="0" lvl="0" marL="457200" rtl="0" algn="l">
              <a:lnSpc>
                <a:spcPct val="100000"/>
              </a:lnSpc>
              <a:spcBef>
                <a:spcPts val="0"/>
              </a:spcBef>
              <a:spcAft>
                <a:spcPts val="0"/>
              </a:spcAft>
              <a:buNone/>
            </a:pPr>
            <a:r>
              <a:t/>
            </a:r>
            <a:endParaRPr sz="1100">
              <a:solidFill>
                <a:srgbClr val="26282A"/>
              </a:solidFill>
            </a:endParaRPr>
          </a:p>
          <a:p>
            <a:pPr indent="0" lvl="0" marL="457200" rtl="0" algn="l">
              <a:lnSpc>
                <a:spcPct val="100000"/>
              </a:lnSpc>
              <a:spcBef>
                <a:spcPts val="0"/>
              </a:spcBef>
              <a:spcAft>
                <a:spcPts val="0"/>
              </a:spcAft>
              <a:buNone/>
            </a:pPr>
            <a:r>
              <a:t/>
            </a:r>
            <a:endParaRPr sz="1100">
              <a:solidFill>
                <a:schemeClr val="dk2"/>
              </a:solidFill>
            </a:endParaRPr>
          </a:p>
          <a:p>
            <a:pPr indent="0" lvl="0" marL="457200" rtl="0" algn="l">
              <a:lnSpc>
                <a:spcPct val="100000"/>
              </a:lnSpc>
              <a:spcBef>
                <a:spcPts val="0"/>
              </a:spcBef>
              <a:spcAft>
                <a:spcPts val="0"/>
              </a:spcAft>
              <a:buNone/>
            </a:pPr>
            <a:r>
              <a:t/>
            </a:r>
            <a:endParaRPr sz="1100">
              <a:solidFill>
                <a:schemeClr val="dk2"/>
              </a:solidFill>
            </a:endParaRPr>
          </a:p>
          <a:p>
            <a:pPr indent="0" lvl="0" marL="457200" rtl="0" algn="l">
              <a:lnSpc>
                <a:spcPct val="100000"/>
              </a:lnSpc>
              <a:spcBef>
                <a:spcPts val="0"/>
              </a:spcBef>
              <a:spcAft>
                <a:spcPts val="0"/>
              </a:spcAft>
              <a:buNone/>
            </a:pPr>
            <a:r>
              <a:rPr b="1" lang="en" sz="1200">
                <a:solidFill>
                  <a:srgbClr val="FF0000"/>
                </a:solidFill>
              </a:rPr>
              <a:t>Since we did not have any nominations prior to the meeting, we will be taking a vote now.   </a:t>
            </a:r>
            <a:endParaRPr sz="2000">
              <a:solidFill>
                <a:srgbClr val="FF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Open Forum</a:t>
            </a:r>
            <a:endParaRPr/>
          </a:p>
        </p:txBody>
      </p:sp>
      <p:sp>
        <p:nvSpPr>
          <p:cNvPr id="137" name="Google Shape;137;p23"/>
          <p:cNvSpPr txBox="1"/>
          <p:nvPr/>
        </p:nvSpPr>
        <p:spPr>
          <a:xfrm>
            <a:off x="744675" y="1356900"/>
            <a:ext cx="7767300" cy="3509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rPr lang="en" sz="1800">
                <a:latin typeface="Roboto"/>
                <a:ea typeface="Roboto"/>
                <a:cs typeface="Roboto"/>
                <a:sym typeface="Roboto"/>
              </a:rPr>
              <a:t>Please raise your hand if you have a question.  If there is a question that can not be addressed during the meeting or requires additional discussion among the board, we reserve the right to take the question and get back to you with an answer at a later time.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rPr lang="en" sz="1800">
                <a:latin typeface="Roboto"/>
                <a:ea typeface="Roboto"/>
                <a:cs typeface="Roboto"/>
                <a:sym typeface="Roboto"/>
              </a:rPr>
              <a:t>Thank you!</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200000"/>
              </a:lnSpc>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Meeting Adjourned</a:t>
            </a:r>
            <a:endParaRPr/>
          </a:p>
        </p:txBody>
      </p:sp>
      <p:sp>
        <p:nvSpPr>
          <p:cNvPr id="143" name="Google Shape;143;p24"/>
          <p:cNvSpPr txBox="1"/>
          <p:nvPr/>
        </p:nvSpPr>
        <p:spPr>
          <a:xfrm>
            <a:off x="311700" y="1540600"/>
            <a:ext cx="8520600" cy="15699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lang="en" sz="1800">
                <a:latin typeface="Roboto"/>
                <a:ea typeface="Roboto"/>
                <a:cs typeface="Roboto"/>
                <a:sym typeface="Roboto"/>
              </a:rPr>
              <a:t>Thank you for your interest in the neighborhood and for attending the meeting.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200000"/>
              </a:lnSpc>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Agenda</a:t>
            </a:r>
            <a:endParaRPr/>
          </a:p>
        </p:txBody>
      </p:sp>
      <p:sp>
        <p:nvSpPr>
          <p:cNvPr id="74" name="Google Shape;74;p14"/>
          <p:cNvSpPr txBox="1"/>
          <p:nvPr/>
        </p:nvSpPr>
        <p:spPr>
          <a:xfrm>
            <a:off x="744675" y="1356900"/>
            <a:ext cx="4987500" cy="3786600"/>
          </a:xfrm>
          <a:prstGeom prst="rect">
            <a:avLst/>
          </a:prstGeom>
          <a:noFill/>
          <a:ln>
            <a:noFill/>
          </a:ln>
        </p:spPr>
        <p:txBody>
          <a:bodyPr anchorCtr="0" anchor="t" bIns="91425" lIns="91425" spcFirstLastPara="1" rIns="91425" wrap="square" tIns="91425">
            <a:spAutoFit/>
          </a:bodyPr>
          <a:lstStyle/>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Call to Order / Introductions</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Recap from last meeting</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Board Updates</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Treasurer’s Report</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Voting Update</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Open Forum</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Adjourn Meeting</a:t>
            </a:r>
            <a:endParaRPr sz="18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Introductions</a:t>
            </a:r>
            <a:endParaRPr/>
          </a:p>
        </p:txBody>
      </p:sp>
      <p:sp>
        <p:nvSpPr>
          <p:cNvPr id="80" name="Google Shape;80;p15"/>
          <p:cNvSpPr txBox="1"/>
          <p:nvPr/>
        </p:nvSpPr>
        <p:spPr>
          <a:xfrm>
            <a:off x="3951900" y="765500"/>
            <a:ext cx="4987500" cy="2678100"/>
          </a:xfrm>
          <a:prstGeom prst="rect">
            <a:avLst/>
          </a:prstGeom>
          <a:noFill/>
          <a:ln>
            <a:noFill/>
          </a:ln>
        </p:spPr>
        <p:txBody>
          <a:bodyPr anchorCtr="0" anchor="t" bIns="91425" lIns="91425" spcFirstLastPara="1" rIns="91425" wrap="square" tIns="91425">
            <a:spAutoFit/>
          </a:bodyPr>
          <a:lstStyle/>
          <a:p>
            <a:pPr indent="-342900" lvl="0" marL="457200" rtl="0" algn="l">
              <a:lnSpc>
                <a:spcPct val="200000"/>
              </a:lnSpc>
              <a:spcBef>
                <a:spcPts val="0"/>
              </a:spcBef>
              <a:spcAft>
                <a:spcPts val="0"/>
              </a:spcAft>
              <a:buSzPts val="1800"/>
              <a:buFont typeface="Roboto"/>
              <a:buChar char="●"/>
            </a:pPr>
            <a:r>
              <a:rPr lang="en" sz="1800">
                <a:latin typeface="Roboto"/>
                <a:ea typeface="Roboto"/>
                <a:cs typeface="Roboto"/>
                <a:sym typeface="Roboto"/>
              </a:rPr>
              <a:t>Name</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sz="1800">
                <a:latin typeface="Roboto"/>
                <a:ea typeface="Roboto"/>
                <a:cs typeface="Roboto"/>
                <a:sym typeface="Roboto"/>
              </a:rPr>
              <a:t>Address</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sz="1800">
                <a:latin typeface="Roboto"/>
                <a:ea typeface="Roboto"/>
                <a:cs typeface="Roboto"/>
                <a:sym typeface="Roboto"/>
              </a:rPr>
              <a:t>How long have you lived in Stonecroft?</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sz="1800">
                <a:latin typeface="Roboto"/>
                <a:ea typeface="Roboto"/>
                <a:cs typeface="Roboto"/>
                <a:sym typeface="Roboto"/>
              </a:rPr>
              <a:t>Favorite restaurant</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sz="1800">
                <a:latin typeface="Roboto"/>
                <a:ea typeface="Roboto"/>
                <a:cs typeface="Roboto"/>
                <a:sym typeface="Roboto"/>
              </a:rPr>
              <a:t>Favorite place to vacation</a:t>
            </a:r>
            <a:endParaRPr sz="18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Last Meeting</a:t>
            </a:r>
            <a:endParaRPr/>
          </a:p>
        </p:txBody>
      </p:sp>
      <p:sp>
        <p:nvSpPr>
          <p:cNvPr id="86" name="Google Shape;86;p16"/>
          <p:cNvSpPr txBox="1"/>
          <p:nvPr/>
        </p:nvSpPr>
        <p:spPr>
          <a:xfrm>
            <a:off x="756050" y="1280100"/>
            <a:ext cx="7767300" cy="3263100"/>
          </a:xfrm>
          <a:prstGeom prst="rect">
            <a:avLst/>
          </a:prstGeom>
          <a:noFill/>
          <a:ln>
            <a:noFill/>
          </a:ln>
        </p:spPr>
        <p:txBody>
          <a:bodyPr anchorCtr="0" anchor="t" bIns="91425" lIns="91425" spcFirstLastPara="1" rIns="91425" wrap="square" tIns="91425">
            <a:spAutoFit/>
          </a:bodyPr>
          <a:lstStyle/>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Last’s year meeting was held at Kisker Library</a:t>
            </a:r>
            <a:endParaRPr sz="1300">
              <a:latin typeface="Roboto"/>
              <a:ea typeface="Roboto"/>
              <a:cs typeface="Roboto"/>
              <a:sym typeface="Roboto"/>
            </a:endParaRPr>
          </a:p>
          <a:p>
            <a:pPr indent="0" lvl="0" marL="457200" rtl="0" algn="l">
              <a:lnSpc>
                <a:spcPct val="100000"/>
              </a:lnSpc>
              <a:spcBef>
                <a:spcPts val="0"/>
              </a:spcBef>
              <a:spcAft>
                <a:spcPts val="0"/>
              </a:spcAft>
              <a:buNone/>
            </a:pPr>
            <a:r>
              <a:t/>
            </a:r>
            <a:endParaRPr sz="13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We had 7 homeowners represented at the meeting last year.</a:t>
            </a:r>
            <a:endParaRPr sz="1300">
              <a:latin typeface="Roboto"/>
              <a:ea typeface="Roboto"/>
              <a:cs typeface="Roboto"/>
              <a:sym typeface="Roboto"/>
            </a:endParaRPr>
          </a:p>
          <a:p>
            <a:pPr indent="0" lvl="0" marL="457200" rtl="0" algn="l">
              <a:lnSpc>
                <a:spcPct val="100000"/>
              </a:lnSpc>
              <a:spcBef>
                <a:spcPts val="0"/>
              </a:spcBef>
              <a:spcAft>
                <a:spcPts val="0"/>
              </a:spcAft>
              <a:buNone/>
            </a:pPr>
            <a:r>
              <a:t/>
            </a:r>
            <a:endParaRPr sz="13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Election -  Jason Valvero was re-elected to another term of 3 years</a:t>
            </a:r>
            <a:endParaRPr sz="1300">
              <a:latin typeface="Roboto"/>
              <a:ea typeface="Roboto"/>
              <a:cs typeface="Roboto"/>
              <a:sym typeface="Roboto"/>
            </a:endParaRPr>
          </a:p>
          <a:p>
            <a:pPr indent="-311150" lvl="3" marL="1828800" rtl="0" algn="l">
              <a:lnSpc>
                <a:spcPct val="100000"/>
              </a:lnSpc>
              <a:spcBef>
                <a:spcPts val="0"/>
              </a:spcBef>
              <a:spcAft>
                <a:spcPts val="0"/>
              </a:spcAft>
              <a:buSzPts val="1300"/>
              <a:buFont typeface="Roboto"/>
              <a:buChar char="●"/>
            </a:pPr>
            <a:r>
              <a:rPr lang="en" sz="1300">
                <a:latin typeface="Roboto"/>
                <a:ea typeface="Roboto"/>
                <a:cs typeface="Roboto"/>
                <a:sym typeface="Roboto"/>
              </a:rPr>
              <a:t>Becky’s term ends 2023 (Today)</a:t>
            </a:r>
            <a:endParaRPr sz="1300">
              <a:latin typeface="Roboto"/>
              <a:ea typeface="Roboto"/>
              <a:cs typeface="Roboto"/>
              <a:sym typeface="Roboto"/>
            </a:endParaRPr>
          </a:p>
          <a:p>
            <a:pPr indent="-311150" lvl="3" marL="1828800" rtl="0" algn="l">
              <a:lnSpc>
                <a:spcPct val="100000"/>
              </a:lnSpc>
              <a:spcBef>
                <a:spcPts val="0"/>
              </a:spcBef>
              <a:spcAft>
                <a:spcPts val="0"/>
              </a:spcAft>
              <a:buSzPts val="1300"/>
              <a:buFont typeface="Roboto"/>
              <a:buChar char="●"/>
            </a:pPr>
            <a:r>
              <a:rPr lang="en" sz="1300">
                <a:latin typeface="Roboto"/>
                <a:ea typeface="Roboto"/>
                <a:cs typeface="Roboto"/>
                <a:sym typeface="Roboto"/>
              </a:rPr>
              <a:t>John’s term ends 2024</a:t>
            </a:r>
            <a:endParaRPr sz="1300">
              <a:latin typeface="Roboto"/>
              <a:ea typeface="Roboto"/>
              <a:cs typeface="Roboto"/>
              <a:sym typeface="Roboto"/>
            </a:endParaRPr>
          </a:p>
          <a:p>
            <a:pPr indent="-311150" lvl="3" marL="1828800" rtl="0" algn="l">
              <a:spcBef>
                <a:spcPts val="0"/>
              </a:spcBef>
              <a:spcAft>
                <a:spcPts val="0"/>
              </a:spcAft>
              <a:buSzPts val="1300"/>
              <a:buFont typeface="Roboto"/>
              <a:buChar char="●"/>
            </a:pPr>
            <a:r>
              <a:rPr lang="en" sz="1300">
                <a:latin typeface="Roboto"/>
                <a:ea typeface="Roboto"/>
                <a:cs typeface="Roboto"/>
                <a:sym typeface="Roboto"/>
              </a:rPr>
              <a:t>Jason’s term end 2025</a:t>
            </a:r>
            <a:endParaRPr sz="1300">
              <a:latin typeface="Roboto"/>
              <a:ea typeface="Roboto"/>
              <a:cs typeface="Roboto"/>
              <a:sym typeface="Roboto"/>
            </a:endParaRPr>
          </a:p>
          <a:p>
            <a:pPr indent="0" lvl="0" marL="1828800" rtl="0" algn="l">
              <a:lnSpc>
                <a:spcPct val="100000"/>
              </a:lnSpc>
              <a:spcBef>
                <a:spcPts val="0"/>
              </a:spcBef>
              <a:spcAft>
                <a:spcPts val="0"/>
              </a:spcAft>
              <a:buNone/>
            </a:pPr>
            <a:r>
              <a:t/>
            </a:r>
            <a:endParaRPr sz="13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Discussed increase to dues from $300 to $330 for FY23.</a:t>
            </a:r>
            <a:endParaRPr sz="1300">
              <a:latin typeface="Roboto"/>
              <a:ea typeface="Roboto"/>
              <a:cs typeface="Roboto"/>
              <a:sym typeface="Roboto"/>
            </a:endParaRPr>
          </a:p>
          <a:p>
            <a:pPr indent="0" lvl="0" marL="457200" rtl="0" algn="l">
              <a:lnSpc>
                <a:spcPct val="100000"/>
              </a:lnSpc>
              <a:spcBef>
                <a:spcPts val="0"/>
              </a:spcBef>
              <a:spcAft>
                <a:spcPts val="0"/>
              </a:spcAft>
              <a:buNone/>
            </a:pPr>
            <a:r>
              <a:t/>
            </a:r>
            <a:endParaRPr sz="13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Discussed areas of common ground that needed attention.</a:t>
            </a:r>
            <a:endParaRPr sz="1300">
              <a:latin typeface="Roboto"/>
              <a:ea typeface="Roboto"/>
              <a:cs typeface="Roboto"/>
              <a:sym typeface="Roboto"/>
            </a:endParaRPr>
          </a:p>
          <a:p>
            <a:pPr indent="0" lvl="0" marL="457200" rtl="0" algn="l">
              <a:lnSpc>
                <a:spcPct val="100000"/>
              </a:lnSpc>
              <a:spcBef>
                <a:spcPts val="0"/>
              </a:spcBef>
              <a:spcAft>
                <a:spcPts val="0"/>
              </a:spcAft>
              <a:buNone/>
            </a:pPr>
            <a:r>
              <a:t/>
            </a:r>
            <a:endParaRPr sz="13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Road repairs were started and finished last year.</a:t>
            </a:r>
            <a:endParaRPr sz="1300">
              <a:latin typeface="Roboto"/>
              <a:ea typeface="Roboto"/>
              <a:cs typeface="Roboto"/>
              <a:sym typeface="Roboto"/>
            </a:endParaRPr>
          </a:p>
          <a:p>
            <a:pPr indent="0" lvl="0" marL="0" rtl="0" algn="l">
              <a:lnSpc>
                <a:spcPct val="200000"/>
              </a:lnSpc>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Join us on Facebook…...invite your neighbors!</a:t>
            </a:r>
            <a:endParaRPr/>
          </a:p>
        </p:txBody>
      </p:sp>
      <p:pic>
        <p:nvPicPr>
          <p:cNvPr id="92" name="Google Shape;92;p17"/>
          <p:cNvPicPr preferRelativeResize="0"/>
          <p:nvPr/>
        </p:nvPicPr>
        <p:blipFill>
          <a:blip r:embed="rId3">
            <a:alphaModFix/>
          </a:blip>
          <a:stretch>
            <a:fillRect/>
          </a:stretch>
        </p:blipFill>
        <p:spPr>
          <a:xfrm>
            <a:off x="1838200" y="1390325"/>
            <a:ext cx="5209501" cy="37140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Board Updates</a:t>
            </a:r>
            <a:endParaRPr/>
          </a:p>
        </p:txBody>
      </p:sp>
      <p:sp>
        <p:nvSpPr>
          <p:cNvPr id="98" name="Google Shape;98;p18"/>
          <p:cNvSpPr txBox="1"/>
          <p:nvPr/>
        </p:nvSpPr>
        <p:spPr>
          <a:xfrm>
            <a:off x="688375" y="1594925"/>
            <a:ext cx="7767300" cy="3309300"/>
          </a:xfrm>
          <a:prstGeom prst="rect">
            <a:avLst/>
          </a:prstGeom>
          <a:noFill/>
          <a:ln>
            <a:noFill/>
          </a:ln>
        </p:spPr>
        <p:txBody>
          <a:bodyPr anchorCtr="0" anchor="t" bIns="91425" lIns="91425" spcFirstLastPara="1" rIns="91425" wrap="square" tIns="91425">
            <a:spAutoFit/>
          </a:bodyPr>
          <a:lstStyle/>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2023 projected expenses to be less than dues collected.  We still have a few projects that would like to get completed prior to year end.</a:t>
            </a:r>
            <a:endParaRPr sz="12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Guard House - Will be looking to replace trim around door and paint.</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Monument -  Trimmed back the crabapple trees and planted a few new bushes around monument.   Will need to replace the rose bushes in the near future.</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Common Ground - Amazingly only a couple small tree clean-ups this year after the wind storm this summer.   There are a few dead trees we need to have removed this winter behind Country Park Circle.   Evergreens were planted in the common ground behind Hesters Way to replace some of the damaged pine trees.</a:t>
            </a:r>
            <a:endParaRPr sz="12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Contracted with Cut Rate lawn care for this year and next year.   We are separately having the monument area fertilized by Tennant lawn care which is doing a great job keeping the lawn green.</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1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Board Updates (continued)</a:t>
            </a:r>
            <a:endParaRPr/>
          </a:p>
        </p:txBody>
      </p:sp>
      <p:sp>
        <p:nvSpPr>
          <p:cNvPr id="104" name="Google Shape;104;p19"/>
          <p:cNvSpPr txBox="1"/>
          <p:nvPr/>
        </p:nvSpPr>
        <p:spPr>
          <a:xfrm>
            <a:off x="688375" y="1411725"/>
            <a:ext cx="7767300" cy="25860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1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Stonecroft Garage Sale - Norm is sponsoring a second garage sale on October 7th.</a:t>
            </a:r>
            <a:endParaRPr sz="12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200">
                <a:latin typeface="Roboto"/>
                <a:ea typeface="Roboto"/>
                <a:cs typeface="Roboto"/>
                <a:sym typeface="Roboto"/>
              </a:rPr>
              <a:t>Sentry Management - We signed a new agreement with Sentry Mgmt this year that is an “Accounting only” agreement.   They will provide financials, handle bank accounts, collect dues, pay vendors and file and liens.   They will not be doing drive throughs.  This keeps our rates lower with no increase.</a:t>
            </a:r>
            <a:endParaRPr sz="12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Online Architectural Request form is now available on the website </a:t>
            </a:r>
            <a:endParaRPr sz="1200">
              <a:latin typeface="Roboto"/>
              <a:ea typeface="Roboto"/>
              <a:cs typeface="Roboto"/>
              <a:sym typeface="Roboto"/>
            </a:endParaRPr>
          </a:p>
          <a:p>
            <a:pPr indent="-304800" lvl="1" marL="914400" rtl="0" algn="l">
              <a:lnSpc>
                <a:spcPct val="100000"/>
              </a:lnSpc>
              <a:spcBef>
                <a:spcPts val="0"/>
              </a:spcBef>
              <a:spcAft>
                <a:spcPts val="0"/>
              </a:spcAft>
              <a:buSzPts val="1200"/>
              <a:buFont typeface="Roboto"/>
              <a:buChar char="○"/>
            </a:pPr>
            <a:r>
              <a:rPr lang="en" sz="1200" u="sng">
                <a:solidFill>
                  <a:schemeClr val="hlink"/>
                </a:solidFill>
                <a:latin typeface="Roboto"/>
                <a:ea typeface="Roboto"/>
                <a:cs typeface="Roboto"/>
                <a:sym typeface="Roboto"/>
                <a:hlinkClick r:id="rId3"/>
              </a:rPr>
              <a:t>https://www.stonecroftsubdivision.com/architectural-request-form.html</a:t>
            </a:r>
            <a:endParaRPr sz="1200">
              <a:latin typeface="Roboto"/>
              <a:ea typeface="Roboto"/>
              <a:cs typeface="Roboto"/>
              <a:sym typeface="Roboto"/>
            </a:endParaRPr>
          </a:p>
          <a:p>
            <a:pPr indent="-304800" lvl="1" marL="914400" rtl="0" algn="l">
              <a:lnSpc>
                <a:spcPct val="100000"/>
              </a:lnSpc>
              <a:spcBef>
                <a:spcPts val="0"/>
              </a:spcBef>
              <a:spcAft>
                <a:spcPts val="0"/>
              </a:spcAft>
              <a:buSzPts val="1200"/>
              <a:buFont typeface="Roboto"/>
              <a:buChar char="○"/>
            </a:pPr>
            <a:r>
              <a:rPr lang="en" sz="1200">
                <a:latin typeface="Roboto"/>
                <a:ea typeface="Roboto"/>
                <a:cs typeface="Roboto"/>
                <a:sym typeface="Roboto"/>
              </a:rPr>
              <a:t>Please complete this form PRIOR to starting any projects that would need approval</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2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0"/>
          <p:cNvPicPr preferRelativeResize="0"/>
          <p:nvPr/>
        </p:nvPicPr>
        <p:blipFill>
          <a:blip r:embed="rId3">
            <a:alphaModFix/>
          </a:blip>
          <a:stretch>
            <a:fillRect/>
          </a:stretch>
        </p:blipFill>
        <p:spPr>
          <a:xfrm>
            <a:off x="5071925" y="3298875"/>
            <a:ext cx="3828799" cy="1594600"/>
          </a:xfrm>
          <a:prstGeom prst="rect">
            <a:avLst/>
          </a:prstGeom>
          <a:noFill/>
          <a:ln>
            <a:noFill/>
          </a:ln>
        </p:spPr>
      </p:pic>
      <p:sp>
        <p:nvSpPr>
          <p:cNvPr id="110" name="Google Shape;110;p2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Treasurer’s Update</a:t>
            </a:r>
            <a:endParaRPr/>
          </a:p>
        </p:txBody>
      </p:sp>
      <p:sp>
        <p:nvSpPr>
          <p:cNvPr id="111" name="Google Shape;111;p20"/>
          <p:cNvSpPr txBox="1"/>
          <p:nvPr/>
        </p:nvSpPr>
        <p:spPr>
          <a:xfrm>
            <a:off x="688375" y="1349838"/>
            <a:ext cx="7767300" cy="1723800"/>
          </a:xfrm>
          <a:prstGeom prst="rect">
            <a:avLst/>
          </a:prstGeom>
          <a:noFill/>
          <a:ln>
            <a:noFill/>
          </a:ln>
        </p:spPr>
        <p:txBody>
          <a:bodyPr anchorCtr="0" anchor="t" bIns="91425" lIns="91425" spcFirstLastPara="1" rIns="91425" wrap="square" tIns="91425">
            <a:spAutoFit/>
          </a:bodyPr>
          <a:lstStyle/>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Balance Sheet currently has $86K in Pacific Western Bank compared to $76K at this time last year.</a:t>
            </a:r>
            <a:endParaRPr sz="12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Sept - Dec outstanding expenses are expected to be around $15K.  </a:t>
            </a:r>
            <a:endParaRPr sz="12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Expected Year End cash balance of $71K compared to last year of $68K.</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Currently, no homeowners are outstanding on dues.</a:t>
            </a:r>
            <a:endParaRPr sz="1600">
              <a:latin typeface="Roboto"/>
              <a:ea typeface="Roboto"/>
              <a:cs typeface="Roboto"/>
              <a:sym typeface="Roboto"/>
            </a:endParaRPr>
          </a:p>
          <a:p>
            <a:pPr indent="0" lvl="0" marL="0" rtl="0" algn="l">
              <a:lnSpc>
                <a:spcPct val="100000"/>
              </a:lnSpc>
              <a:spcBef>
                <a:spcPts val="0"/>
              </a:spcBef>
              <a:spcAft>
                <a:spcPts val="0"/>
              </a:spcAft>
              <a:buNone/>
            </a:pPr>
            <a:r>
              <a:t/>
            </a:r>
            <a:endParaRPr sz="1600">
              <a:latin typeface="Roboto"/>
              <a:ea typeface="Roboto"/>
              <a:cs typeface="Roboto"/>
              <a:sym typeface="Roboto"/>
            </a:endParaRPr>
          </a:p>
        </p:txBody>
      </p:sp>
      <p:sp>
        <p:nvSpPr>
          <p:cNvPr id="112" name="Google Shape;112;p20"/>
          <p:cNvSpPr/>
          <p:nvPr/>
        </p:nvSpPr>
        <p:spPr>
          <a:xfrm>
            <a:off x="1738050" y="3673925"/>
            <a:ext cx="982200" cy="190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113" name="Google Shape;113;p20"/>
          <p:cNvSpPr/>
          <p:nvPr/>
        </p:nvSpPr>
        <p:spPr>
          <a:xfrm>
            <a:off x="6146750" y="3614575"/>
            <a:ext cx="982200" cy="190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pic>
        <p:nvPicPr>
          <p:cNvPr id="114" name="Google Shape;114;p20"/>
          <p:cNvPicPr preferRelativeResize="0"/>
          <p:nvPr/>
        </p:nvPicPr>
        <p:blipFill>
          <a:blip r:embed="rId4">
            <a:alphaModFix/>
          </a:blip>
          <a:stretch>
            <a:fillRect/>
          </a:stretch>
        </p:blipFill>
        <p:spPr>
          <a:xfrm>
            <a:off x="84900" y="3363375"/>
            <a:ext cx="4358250" cy="1446400"/>
          </a:xfrm>
          <a:prstGeom prst="rect">
            <a:avLst/>
          </a:prstGeom>
          <a:noFill/>
          <a:ln>
            <a:noFill/>
          </a:ln>
        </p:spPr>
      </p:pic>
      <p:sp>
        <p:nvSpPr>
          <p:cNvPr id="115" name="Google Shape;115;p20"/>
          <p:cNvSpPr/>
          <p:nvPr/>
        </p:nvSpPr>
        <p:spPr>
          <a:xfrm>
            <a:off x="1907275" y="3614575"/>
            <a:ext cx="844800" cy="145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a:off x="3642550" y="4664275"/>
            <a:ext cx="844800" cy="145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a:off x="8189700" y="4716675"/>
            <a:ext cx="844800" cy="145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HOA Dues</a:t>
            </a:r>
            <a:endParaRPr/>
          </a:p>
        </p:txBody>
      </p:sp>
      <p:sp>
        <p:nvSpPr>
          <p:cNvPr id="123" name="Google Shape;123;p21"/>
          <p:cNvSpPr txBox="1"/>
          <p:nvPr/>
        </p:nvSpPr>
        <p:spPr>
          <a:xfrm>
            <a:off x="0" y="1511700"/>
            <a:ext cx="3337800" cy="39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00FF"/>
                </a:solidFill>
                <a:latin typeface="Roboto"/>
                <a:ea typeface="Roboto"/>
                <a:cs typeface="Roboto"/>
                <a:sym typeface="Roboto"/>
              </a:rPr>
              <a:t>HOA Dues:</a:t>
            </a:r>
            <a:endParaRPr b="1">
              <a:solidFill>
                <a:srgbClr val="0000FF"/>
              </a:solidFill>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2021 - $310</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2022 - $300*</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2023 - $330</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2024 - $330</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t>
            </a:r>
            <a:r>
              <a:rPr lang="en" sz="1000">
                <a:latin typeface="Roboto"/>
                <a:ea typeface="Roboto"/>
                <a:cs typeface="Roboto"/>
                <a:sym typeface="Roboto"/>
              </a:rPr>
              <a:t>error by Sentry sending out wrong assessment amount</a:t>
            </a:r>
            <a:endParaRPr sz="10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en">
                <a:solidFill>
                  <a:srgbClr val="0000FF"/>
                </a:solidFill>
                <a:latin typeface="Roboto"/>
                <a:ea typeface="Roboto"/>
                <a:cs typeface="Roboto"/>
                <a:sym typeface="Roboto"/>
              </a:rPr>
              <a:t>2024 Budget:</a:t>
            </a:r>
            <a:endParaRPr b="1">
              <a:solidFill>
                <a:srgbClr val="0000FF"/>
              </a:solidFill>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Annual</a:t>
            </a:r>
            <a:r>
              <a:rPr lang="en">
                <a:latin typeface="Roboto"/>
                <a:ea typeface="Roboto"/>
                <a:cs typeface="Roboto"/>
                <a:sym typeface="Roboto"/>
              </a:rPr>
              <a:t> Assessments $48,180</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Lawn care / Fertilization - $25K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Mgmt Fees - $7K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Electricity/Water - $6K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Insurance - $4K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Tree Care/Landscaping - $4K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Other - $2K</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457200" rtl="0" algn="l">
              <a:spcBef>
                <a:spcPts val="0"/>
              </a:spcBef>
              <a:spcAft>
                <a:spcPts val="0"/>
              </a:spcAft>
              <a:buNone/>
            </a:pPr>
            <a:r>
              <a:t/>
            </a:r>
            <a:endParaRPr sz="900">
              <a:latin typeface="Roboto"/>
              <a:ea typeface="Roboto"/>
              <a:cs typeface="Roboto"/>
              <a:sym typeface="Roboto"/>
            </a:endParaRPr>
          </a:p>
        </p:txBody>
      </p:sp>
      <p:pic>
        <p:nvPicPr>
          <p:cNvPr id="124" name="Google Shape;124;p21" title="HOA Dues and Adjusted for Inflation"/>
          <p:cNvPicPr preferRelativeResize="0"/>
          <p:nvPr/>
        </p:nvPicPr>
        <p:blipFill>
          <a:blip r:embed="rId3">
            <a:alphaModFix/>
          </a:blip>
          <a:stretch>
            <a:fillRect/>
          </a:stretch>
        </p:blipFill>
        <p:spPr>
          <a:xfrm>
            <a:off x="3426491" y="1370700"/>
            <a:ext cx="5518886" cy="2967401"/>
          </a:xfrm>
          <a:prstGeom prst="rect">
            <a:avLst/>
          </a:prstGeom>
          <a:noFill/>
          <a:ln>
            <a:noFill/>
          </a:ln>
        </p:spPr>
      </p:pic>
      <p:sp>
        <p:nvSpPr>
          <p:cNvPr id="125" name="Google Shape;125;p21"/>
          <p:cNvSpPr txBox="1"/>
          <p:nvPr/>
        </p:nvSpPr>
        <p:spPr>
          <a:xfrm>
            <a:off x="3337900" y="4328400"/>
            <a:ext cx="5588700" cy="8619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rgbClr val="FF0000"/>
              </a:buClr>
              <a:buSzPts val="1100"/>
              <a:buFont typeface="Roboto"/>
              <a:buChar char="➢"/>
            </a:pPr>
            <a:r>
              <a:rPr lang="en" sz="1100">
                <a:solidFill>
                  <a:srgbClr val="FF0000"/>
                </a:solidFill>
                <a:latin typeface="Roboto"/>
                <a:ea typeface="Roboto"/>
                <a:cs typeface="Roboto"/>
                <a:sym typeface="Roboto"/>
              </a:rPr>
              <a:t>If dues were adjusted for inflation since 2005, current dues would be $324</a:t>
            </a:r>
            <a:endParaRPr sz="1100">
              <a:solidFill>
                <a:srgbClr val="FF0000"/>
              </a:solidFill>
              <a:latin typeface="Roboto"/>
              <a:ea typeface="Roboto"/>
              <a:cs typeface="Roboto"/>
              <a:sym typeface="Roboto"/>
            </a:endParaRPr>
          </a:p>
          <a:p>
            <a:pPr indent="0" lvl="0" marL="0" rtl="0" algn="l">
              <a:spcBef>
                <a:spcPts val="0"/>
              </a:spcBef>
              <a:spcAft>
                <a:spcPts val="0"/>
              </a:spcAft>
              <a:buNone/>
            </a:pPr>
            <a:r>
              <a:t/>
            </a:r>
            <a:endParaRPr sz="1100">
              <a:solidFill>
                <a:srgbClr val="FF0000"/>
              </a:solidFill>
              <a:latin typeface="Roboto"/>
              <a:ea typeface="Roboto"/>
              <a:cs typeface="Roboto"/>
              <a:sym typeface="Roboto"/>
            </a:endParaRPr>
          </a:p>
          <a:p>
            <a:pPr indent="-298450" lvl="0" marL="457200" rtl="0" algn="l">
              <a:spcBef>
                <a:spcPts val="0"/>
              </a:spcBef>
              <a:spcAft>
                <a:spcPts val="0"/>
              </a:spcAft>
              <a:buClr>
                <a:srgbClr val="FF0000"/>
              </a:buClr>
              <a:buSzPts val="1100"/>
              <a:buFont typeface="Roboto"/>
              <a:buChar char="➢"/>
            </a:pPr>
            <a:r>
              <a:rPr lang="en" sz="1100">
                <a:solidFill>
                  <a:srgbClr val="FF0000"/>
                </a:solidFill>
                <a:latin typeface="Roboto"/>
                <a:ea typeface="Roboto"/>
                <a:cs typeface="Roboto"/>
                <a:sym typeface="Roboto"/>
              </a:rPr>
              <a:t>If dues were increased 5% each year over base as allowed in the by laws, current dues would be $379</a:t>
            </a:r>
            <a:endParaRPr sz="1600">
              <a:solidFill>
                <a:srgbClr val="FF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